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470" r:id="rId2"/>
    <p:sldId id="474" r:id="rId3"/>
    <p:sldId id="296" r:id="rId4"/>
    <p:sldId id="472" r:id="rId5"/>
    <p:sldId id="473" r:id="rId6"/>
    <p:sldId id="475" r:id="rId7"/>
    <p:sldId id="356" r:id="rId8"/>
    <p:sldId id="335" r:id="rId9"/>
    <p:sldId id="476" r:id="rId10"/>
    <p:sldId id="477" r:id="rId11"/>
    <p:sldId id="478" r:id="rId12"/>
    <p:sldId id="481" r:id="rId13"/>
    <p:sldId id="480" r:id="rId14"/>
    <p:sldId id="45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2"/>
    <p:restoredTop sz="94572"/>
  </p:normalViewPr>
  <p:slideViewPr>
    <p:cSldViewPr>
      <p:cViewPr varScale="1">
        <p:scale>
          <a:sx n="99" d="100"/>
          <a:sy n="99" d="100"/>
        </p:scale>
        <p:origin x="208" y="168"/>
      </p:cViewPr>
      <p:guideLst>
        <p:guide orient="horz" pos="120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038B9EC-F3D0-5393-5DF6-C6F8C2DE6E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3D3F83F-AB31-A726-0CD9-1FC8DA420A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4401CC-A0A3-9C5B-1A48-CB232CD122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E0B4EB31-3507-358B-1F42-D1BA8F4C92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EFCFF588-BA1D-9C6A-949F-8259188A1A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51ECDD55-3483-DD96-6AA3-9A975F5F4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pPr>
              <a:defRPr/>
            </a:pPr>
            <a:fld id="{0DCF172A-5534-604D-85C1-D7161D0A3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CF172A-5534-604D-85C1-D7161D0A3B4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77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0A4E27F7-9300-CE9C-308F-6592CC06B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D34AAE7-A927-2640-8D1F-6C0B99BA2232}" type="slidenum">
              <a:rPr lang="en-US" altLang="en-US" sz="1200">
                <a:latin typeface="Arial Unicode MS" panose="020B0604020202020204" pitchFamily="34" charset="-128"/>
              </a:rPr>
              <a:pPr/>
              <a:t>2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6906F88-FCB5-5CFF-D23A-1BA42CF98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E8B8C7A-6150-A064-53E0-6DCD56E68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15 years , Neighboring offices,  Infinite patience &amp; time, Joint students: Ran, </a:t>
            </a:r>
            <a:r>
              <a:rPr lang="en-US" altLang="en-US" dirty="0" err="1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Dorit</a:t>
            </a:r>
            <a:r>
              <a:rPr lang="en-US" altLang="en-US" dirty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, Roy, Joint papers, </a:t>
            </a:r>
          </a:p>
        </p:txBody>
      </p:sp>
    </p:spTree>
    <p:extLst>
      <p:ext uri="{BB962C8B-B14F-4D97-AF65-F5344CB8AC3E}">
        <p14:creationId xmlns:p14="http://schemas.microsoft.com/office/powerpoint/2010/main" val="206924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D9A7F9E-712E-E1ED-2DD3-D25E4807E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54D1A8E-3172-894E-AFAB-2AC0D57B25B6}" type="slidenum">
              <a:rPr lang="en-US" altLang="en-US" sz="1200" smtClean="0">
                <a:latin typeface="Arial Unicode MS" panose="020B0604020202020204" pitchFamily="34" charset="-128"/>
              </a:rPr>
              <a:pPr/>
              <a:t>3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AAF83D2-5B23-CE20-873A-8A98B87CB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0F6540C-D2BF-C23D-88D5-549642E5C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CF172A-5534-604D-85C1-D7161D0A3B4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1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03492E2-004E-C450-331C-71D535AB7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45EB2D8-9635-BA40-BDF3-3127BDAEFABD}" type="slidenum">
              <a:rPr lang="en-US" altLang="en-US" sz="1200">
                <a:latin typeface="Arial Unicode MS" panose="020B0604020202020204" pitchFamily="34" charset="-128"/>
              </a:rPr>
              <a:pPr/>
              <a:t>7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3EF8306-3D28-A547-EA3B-D4B9340C4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2D7484-F7B5-65EF-EDBA-EAA8EE7A8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2BC1D8E8-D2E7-FA70-9238-7392D5822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DE097085-87AF-CE24-AEC9-914402486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8DAB5EB7-7523-4CBC-D2BB-27D3F9350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765B501-B15F-4F45-B6E4-337B11530A81}" type="slidenum">
              <a:rPr lang="en-US" altLang="en-US" sz="1200" smtClean="0">
                <a:latin typeface="Arial Unicode MS" panose="020B0604020202020204" pitchFamily="34" charset="-128"/>
              </a:rPr>
              <a:pPr/>
              <a:t>12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72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2BC1D8E8-D2E7-FA70-9238-7392D5822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DE097085-87AF-CE24-AEC9-914402486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8DAB5EB7-7523-4CBC-D2BB-27D3F9350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765B501-B15F-4F45-B6E4-337B11530A81}" type="slidenum">
              <a:rPr lang="en-US" altLang="en-US" sz="1200" smtClean="0">
                <a:latin typeface="Arial Unicode MS" panose="020B0604020202020204" pitchFamily="34" charset="-128"/>
              </a:rPr>
              <a:pPr/>
              <a:t>14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1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D2CFF7-271F-308A-6AC4-178A69F81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2813D5-BAAA-0721-EEBA-2A834BC6B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ABB04-E3FB-6F95-4D9E-4DD7BFB3E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7D44-B27E-F249-97D1-7DBD0A6D7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18C10A-53CA-C9C6-7834-136DA87A2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1B6F25-E81C-B636-B6C4-B741E3417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EC0002-1D26-516C-A183-6E256784E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144B-9BA0-7A4A-9EDE-4806B9562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67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CC8B1-F037-0AED-9C6E-CD466B665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8A8B98-ACDF-294E-E13D-0F6CF5906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12C54A-22B9-E42F-EC4A-377A4D2DDE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E3C4-4BFA-1C40-9F06-DA5D3DBC5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35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E6752-BF7C-DA6C-9EF5-7B0410B80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7C72B7-4A00-EF53-C8E2-03F773F56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A88B38-465E-4EF1-AEBF-36621694C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F7E5-5247-1E49-94BE-A9B1C4B5E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2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6690AD-ADAD-C6D7-1284-886B1F667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91719-7239-973D-95C7-2CF05A480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F93A5B-3FF9-3AB7-BD86-62AD93D41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701A-AD25-1F4F-8A63-736491AED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03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B2303-424D-15BF-1246-EB64CAF1A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E991C-042B-9649-7D9A-0553DC88C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CD2E2-03AA-199E-7357-FD637B1F5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D297-EDCD-D940-9DC9-C286EFD4A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2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09C243-8B1B-8E58-6C0C-C4CFE4D45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68FB5A-46F4-3ACF-FB63-FCBCBB59F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E059FB-7323-397D-50A7-089780C9C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EC7F-AE3D-A445-9C08-B6254512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4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26AF64-D186-314C-B9CD-291639B1C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928329-7C85-2B83-3EAB-3D58EA64C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1ADCAB-1FE2-8213-6C9D-5669FDEF2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06E7-03F1-E243-AA75-6761C56BC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1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C7BFCB-42D4-8077-13D9-B935DFE24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8DC5F5-5F8F-AD72-B201-5F2B40468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A3A661-86A2-4DD2-3A42-D1A470D6E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FF49A-C6E9-6345-B182-18005BA2B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7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6B205-5D5C-0782-01F5-AA172DB6A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29E69-DF2A-473E-25C5-68F5964DC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7EB82E-6848-EE20-5D52-8D493859C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4E01-B80F-3948-8256-862F56736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1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99978-FDCF-35F4-22D8-15424F764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881A4-66C7-7081-F547-3889D6481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C740A-63EA-235B-45B5-AA9E7E95C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550B-42EC-514B-8338-CD3C42EC2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8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CC32D2-3542-8564-CF33-180E3574C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8BD0EC-8F97-1811-B36B-E4722F0A2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711B44-4147-9052-5384-B1C8F3F864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F3A5BA-1C91-09D9-2CF3-6BD1ACD958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800412-371C-AA88-A8F3-2BB4DB4CC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Unicode MS" panose="020B0604020202020204" pitchFamily="34" charset="-128"/>
              </a:defRPr>
            </a:lvl1pPr>
          </a:lstStyle>
          <a:p>
            <a:pPr>
              <a:defRPr/>
            </a:pPr>
            <a:fld id="{84A7C234-7F52-5F47-972C-144A089BE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LS003294.png">
            <a:extLst>
              <a:ext uri="{FF2B5EF4-FFF2-40B4-BE49-F238E27FC236}">
                <a16:creationId xmlns:a16="http://schemas.microsoft.com/office/drawing/2014/main" id="{9134AC26-7D3B-6938-E2D7-5AF0975C3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371600"/>
            <a:ext cx="17922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LS003294.png">
            <a:extLst>
              <a:ext uri="{FF2B5EF4-FFF2-40B4-BE49-F238E27FC236}">
                <a16:creationId xmlns:a16="http://schemas.microsoft.com/office/drawing/2014/main" id="{AC3387FE-D005-4986-4154-A852DE776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673225"/>
            <a:ext cx="17922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LS003294.png">
            <a:extLst>
              <a:ext uri="{FF2B5EF4-FFF2-40B4-BE49-F238E27FC236}">
                <a16:creationId xmlns:a16="http://schemas.microsoft.com/office/drawing/2014/main" id="{0A92B24D-3510-576F-9372-A2A017A9C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2225"/>
            <a:ext cx="17922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LS003294.png">
            <a:extLst>
              <a:ext uri="{FF2B5EF4-FFF2-40B4-BE49-F238E27FC236}">
                <a16:creationId xmlns:a16="http://schemas.microsoft.com/office/drawing/2014/main" id="{34CB70A3-469B-46B2-5245-D8099A7C0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139825"/>
            <a:ext cx="17922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LS003294.png">
            <a:extLst>
              <a:ext uri="{FF2B5EF4-FFF2-40B4-BE49-F238E27FC236}">
                <a16:creationId xmlns:a16="http://schemas.microsoft.com/office/drawing/2014/main" id="{8C7F7C41-92AB-1CD3-382C-C8523FC8B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7922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LS003294.png">
            <a:extLst>
              <a:ext uri="{FF2B5EF4-FFF2-40B4-BE49-F238E27FC236}">
                <a16:creationId xmlns:a16="http://schemas.microsoft.com/office/drawing/2014/main" id="{5CB65238-0A03-359A-8266-5B3D82D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7922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4">
            <a:extLst>
              <a:ext uri="{FF2B5EF4-FFF2-40B4-BE49-F238E27FC236}">
                <a16:creationId xmlns:a16="http://schemas.microsoft.com/office/drawing/2014/main" id="{8EC1FD51-E9F3-6F00-DEB9-45466764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87825"/>
            <a:ext cx="3384550" cy="10156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 To Miki </a:t>
            </a:r>
          </a:p>
        </p:txBody>
      </p:sp>
      <p:pic>
        <p:nvPicPr>
          <p:cNvPr id="1026" name="Picture 2" descr="How to say &quot;Cheers&quot; in 30 Different Languages - On The Wine Road">
            <a:extLst>
              <a:ext uri="{FF2B5EF4-FFF2-40B4-BE49-F238E27FC236}">
                <a16:creationId xmlns:a16="http://schemas.microsoft.com/office/drawing/2014/main" id="{3BA0E5F5-AD58-EFAF-3187-89BCE157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11480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2" y="-76200"/>
            <a:ext cx="8040687" cy="1524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Symmetric functions in the  roots of a polynomial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447800"/>
                <a:ext cx="8839200" cy="541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f(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f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 err="1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baseline="30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  deg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monic polynomial in F[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])</a:t>
                </a:r>
                <a:endParaRPr lang="en-US" altLang="en-US" sz="2800" b="1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Then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f(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  (with roots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u="sng" dirty="0">
                    <a:latin typeface="Comic Sans MS" panose="030F0902030302020204" pitchFamily="66" charset="0"/>
                  </a:rPr>
                  <a:t>F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of F)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And 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f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= (-1)</a:t>
                </a:r>
                <a:r>
                  <a:rPr lang="en-US" altLang="en-US" sz="2800" b="1" baseline="30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,…,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 [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f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‘s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are our inputs!]</a:t>
                </a:r>
                <a:endParaRPr lang="en-US" altLang="en-US" sz="2800" b="1" u="sng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[Fundamental theorem of symmetric polynomials]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If p symmetric, then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</a:rPr>
                  <a:t>q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s.t.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p = q(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1,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2, … ,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en-US" altLang="en-US" sz="2800" b="1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Power symmetric polys: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p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(x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x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,…,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altLang="en-US" sz="2800" b="1" baseline="-25000" dirty="0">
                            <a:latin typeface="Comic Sans MS" panose="030F0902030302020204" pitchFamily="66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2800" baseline="-25000" dirty="0">
                            <a:latin typeface="Comic Sans MS" panose="030F0902030302020204" pitchFamily="66" charset="0"/>
                            <a:sym typeface="Symbol" pitchFamily="2" charset="2"/>
                          </a:rPr>
                          <m:t></m:t>
                        </m:r>
                        <m:r>
                          <m:rPr>
                            <m:nor/>
                          </m:rPr>
                          <a:rPr lang="en-US" altLang="en-US" sz="2800" b="1" baseline="-25000" dirty="0">
                            <a:latin typeface="Comic Sans MS" panose="030F0902030302020204" pitchFamily="66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en-US" sz="2800" b="1" baseline="-25000" dirty="0">
                            <a:solidFill>
                              <a:schemeClr val="tx2"/>
                            </a:solidFill>
                            <a:latin typeface="Comic Sans MS" panose="030F0902030302020204" pitchFamily="66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2800" b="1" baseline="-25000" dirty="0">
                            <a:latin typeface="Comic Sans MS" panose="030F0902030302020204" pitchFamily="66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</a:rPr>
                  <a:t> x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endParaRPr lang="en-US" altLang="en-US" sz="2800" b="1" baseline="30000" dirty="0">
                  <a:latin typeface="Charm" pitchFamily="2" charset="-34"/>
                  <a:cs typeface="Charm" pitchFamily="2" charset="-34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[Folklore 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, 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,…,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        (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p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, p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,…,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p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endParaRPr lang="en-US" altLang="en-US" sz="2800" b="1" dirty="0">
                  <a:solidFill>
                    <a:srgbClr val="FF0000"/>
                  </a:solidFill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Which other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sym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p’s can we compute in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Charm" pitchFamily="2" charset="-34"/>
                    <a:cs typeface="Charm" pitchFamily="2" charset="-34"/>
                  </a:rPr>
                  <a:t>0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?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Bostan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,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Flajolet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,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Salvy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,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Schost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 </a:t>
                </a:r>
                <a:r>
                  <a:rPr lang="en-US" sz="2800" b="1" dirty="0">
                    <a:latin typeface="Comic Sans MS" panose="030F0902030302020204" pitchFamily="66" charset="0"/>
                  </a:rPr>
                  <a:t>Inspiration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447800"/>
                <a:ext cx="8839200" cy="5410712"/>
              </a:xfrm>
              <a:prstGeom prst="rect">
                <a:avLst/>
              </a:prstGeom>
              <a:blipFill>
                <a:blip r:embed="rId2"/>
                <a:stretch>
                  <a:fillRect l="-1580" t="-11737" b="-11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7F5559C8-5C33-B02C-446D-E872B3A504C8}"/>
              </a:ext>
            </a:extLst>
          </p:cNvPr>
          <p:cNvSpPr/>
          <p:nvPr/>
        </p:nvSpPr>
        <p:spPr bwMode="auto">
          <a:xfrm flipV="1">
            <a:off x="4419600" y="5562600"/>
            <a:ext cx="533400" cy="152400"/>
          </a:xfrm>
          <a:prstGeom prst="left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2" y="-76200"/>
            <a:ext cx="8040687" cy="1524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B05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More</a:t>
            </a:r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symmetric functions in the  roots of a polynomial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447800"/>
                <a:ext cx="8839200" cy="5062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Given f(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),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h(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)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F[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],     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f(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[n]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(x-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), </a:t>
                </a:r>
                <a:endParaRPr lang="en-US" altLang="en-US" sz="28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[Lemma]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altLang="en-US" sz="2800" b="1" baseline="-25000" dirty="0">
                            <a:latin typeface="Comic Sans MS" panose="030F0902030302020204" pitchFamily="66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2800" baseline="-25000" dirty="0">
                            <a:latin typeface="Comic Sans MS" panose="030F0902030302020204" pitchFamily="66" charset="0"/>
                            <a:sym typeface="Symbol" pitchFamily="2" charset="2"/>
                          </a:rPr>
                          <m:t></m:t>
                        </m:r>
                        <m:r>
                          <m:rPr>
                            <m:nor/>
                          </m:rPr>
                          <a:rPr lang="en-US" altLang="en-US" sz="2800" b="1" baseline="-25000" dirty="0">
                            <a:latin typeface="Comic Sans MS" panose="030F0902030302020204" pitchFamily="66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en-US" sz="2800" b="1" baseline="-25000" dirty="0">
                            <a:solidFill>
                              <a:schemeClr val="tx2"/>
                            </a:solidFill>
                            <a:latin typeface="Comic Sans MS" panose="030F0902030302020204" pitchFamily="66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2800" b="1" baseline="-25000" dirty="0">
                            <a:latin typeface="Comic Sans MS" panose="030F0902030302020204" pitchFamily="66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</a:rPr>
                  <a:t> h(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Useful: 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[n]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h(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Resultant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f,h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[Lemma]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d,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  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(h(r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), h(r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), … h(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))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Application: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v = (v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v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,…,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v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), v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dirty="0">
                    <a:solidFill>
                      <a:schemeClr val="tx2"/>
                    </a:solidFill>
                    <a:latin typeface="Comic Sans MS" panose="030F0902030302020204" pitchFamily="66" charset="0"/>
                    <a:sym typeface="Symbol" pitchFamily="2" charset="2"/>
                  </a:rPr>
                  <a:t>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F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                    u = (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(v),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(v), …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(v))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If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is largest with nonzero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(v),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Then non-zeros(v)=S, |S|=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 and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(v) =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 err="1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S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v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i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447800"/>
                <a:ext cx="8839200" cy="5062155"/>
              </a:xfrm>
              <a:prstGeom prst="rect">
                <a:avLst/>
              </a:prstGeom>
              <a:blipFill>
                <a:blip r:embed="rId2"/>
                <a:stretch>
                  <a:fillRect l="-1580" t="-1003" b="-2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5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20B92-F999-A782-0429-3DF2CB66FAAF}"/>
              </a:ext>
            </a:extLst>
          </p:cNvPr>
          <p:cNvSpPr txBox="1"/>
          <p:nvPr/>
        </p:nvSpPr>
        <p:spPr>
          <a:xfrm>
            <a:off x="3886200" y="5636280"/>
            <a:ext cx="16764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CBBEF-413C-9605-9F35-6AB21A36C16F}"/>
              </a:ext>
            </a:extLst>
          </p:cNvPr>
          <p:cNvSpPr txBox="1"/>
          <p:nvPr/>
        </p:nvSpPr>
        <p:spPr>
          <a:xfrm>
            <a:off x="2133600" y="5648980"/>
            <a:ext cx="16764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endParaRPr lang="en-US" dirty="0">
              <a:latin typeface="Charm" pitchFamily="2" charset="-34"/>
              <a:cs typeface="Charm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B0BF5-9C00-26B8-DCF7-652212C5CC12}"/>
              </a:ext>
            </a:extLst>
          </p:cNvPr>
          <p:cNvSpPr txBox="1"/>
          <p:nvPr/>
        </p:nvSpPr>
        <p:spPr>
          <a:xfrm>
            <a:off x="1143000" y="2067580"/>
            <a:ext cx="28194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altLang="en-US" sz="28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4BC928-3463-C679-D2C6-B97F23064B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2" y="0"/>
            <a:ext cx="8040687" cy="1524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Computing the GCD</a:t>
            </a:r>
            <a:b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multi-linear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6415B-95A4-AFE7-CF91-4240494A8F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524000"/>
                <a:ext cx="8839200" cy="521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</a:rPr>
                  <a:t>Given 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f,g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4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F[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], let {r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, r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, … r</a:t>
                </a:r>
                <a:r>
                  <a:rPr lang="en-US" altLang="en-US" sz="24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} be all their roots.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</a:rPr>
                  <a:t>f(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 = 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 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)…(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4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k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</a:rPr>
                  <a:t>k+1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)… 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4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</a:t>
                </a:r>
                <a:endParaRPr lang="en-US" altLang="en-US" sz="2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g(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) =                                 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400" b="1" baseline="-250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k+1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)… 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-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US" altLang="en-US" sz="2400" b="1" baseline="-25000" dirty="0" err="1">
                    <a:solidFill>
                      <a:srgbClr val="0000FF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)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 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4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</a:rPr>
                  <a:t>+1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)… 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4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en-US" altLang="en-US" sz="2400" b="1" dirty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GCD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f,g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)=                           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400" b="1" baseline="-250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k+1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)… 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-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US" altLang="en-US" sz="2400" b="1" baseline="-25000" dirty="0" err="1">
                    <a:solidFill>
                      <a:srgbClr val="0000FF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)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We don’t know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k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US" altLang="en-US" sz="2400" b="1" baseline="-25000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400" b="1" baseline="-250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.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We do know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 = deg(f)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</a:rPr>
                  <a:t>Let h(</a:t>
                </a:r>
                <a:r>
                  <a:rPr lang="en-US" altLang="en-US" sz="2400" b="1" dirty="0" err="1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,y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 = g(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)(y-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),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</a:rPr>
                  <a:t>Let v</a:t>
                </a:r>
                <a:r>
                  <a:rPr lang="en-US" altLang="en-US" sz="24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 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= h(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US" altLang="en-US" sz="2400" b="1" baseline="-25000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,y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),      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u</a:t>
                </a:r>
                <a:r>
                  <a:rPr lang="en-US" altLang="en-US" sz="24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4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=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e</a:t>
                </a:r>
                <a:r>
                  <a:rPr lang="en-US" altLang="en-US" sz="24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(v)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</a:rPr>
                  <a:t>Then 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u</a:t>
                </a:r>
                <a:r>
                  <a:rPr lang="en-US" altLang="en-US" sz="24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k</a:t>
                </a:r>
                <a:r>
                  <a:rPr lang="en-US" altLang="en-US" sz="24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y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 =</a:t>
                </a:r>
                <a:r>
                  <a:rPr lang="en-US" altLang="en-US" sz="24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400" b="1" baseline="-25000" dirty="0" err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400" baseline="-25000" dirty="0">
                    <a:solidFill>
                      <a:schemeClr val="tx1"/>
                    </a:solidFill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400" b="1" baseline="-250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[k] </a:t>
                </a:r>
                <a:r>
                  <a:rPr lang="en-US" altLang="en-US" sz="24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g(</a:t>
                </a:r>
                <a:r>
                  <a:rPr lang="en-US" altLang="en-US" sz="2400" b="1" dirty="0" err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US" altLang="en-US" sz="2400" b="1" baseline="-25000" dirty="0" err="1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400" b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4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4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</a:rPr>
                  <a:t>[k] 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y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4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).   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latin typeface="Comic Sans MS" panose="030F0902030302020204" pitchFamily="66" charset="0"/>
                  </a:rPr>
                  <a:t>Make 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u</a:t>
                </a:r>
                <a:r>
                  <a:rPr lang="en-US" altLang="en-US" sz="24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k</a:t>
                </a:r>
                <a:r>
                  <a:rPr lang="en-US" altLang="en-US" sz="24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 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monic, replace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y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 by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x.  </a:t>
                </a:r>
                <a:r>
                  <a:rPr lang="en-US" altLang="en-US" sz="24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GCD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f,g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)=f(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)/</a:t>
                </a:r>
                <a:r>
                  <a:rPr lang="en-US" altLang="en-US" sz="2400" b="1" dirty="0" err="1">
                    <a:latin typeface="Comic Sans MS" panose="030F0902030302020204" pitchFamily="66" charset="0"/>
                  </a:rPr>
                  <a:t>u</a:t>
                </a:r>
                <a:r>
                  <a:rPr lang="en-US" altLang="en-US" sz="2400" b="1" baseline="-25000" dirty="0" err="1">
                    <a:latin typeface="Comic Sans MS" panose="030F0902030302020204" pitchFamily="66" charset="0"/>
                  </a:rPr>
                  <a:t>k</a:t>
                </a:r>
                <a:r>
                  <a:rPr lang="en-US" altLang="en-US" sz="24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400" b="1" dirty="0">
                    <a:latin typeface="Comic Sans MS" panose="030F0902030302020204" pitchFamily="66" charset="0"/>
                  </a:rPr>
                  <a:t>) </a:t>
                </a:r>
                <a:r>
                  <a:rPr lang="en-US" altLang="en-US" sz="24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4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4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endParaRPr lang="en-US" altLang="en-US" sz="2400" b="1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6415B-95A4-AFE7-CF91-4240494A8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24000"/>
                <a:ext cx="8839200" cy="5216813"/>
              </a:xfrm>
              <a:prstGeom prst="rect">
                <a:avLst/>
              </a:prstGeom>
              <a:blipFill>
                <a:blip r:embed="rId3"/>
                <a:stretch>
                  <a:fillRect l="-1149" t="-487" b="-19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10CCEB-6135-CD91-9401-F1D9C6BF2F07}"/>
              </a:ext>
            </a:extLst>
          </p:cNvPr>
          <p:cNvSpPr txBox="1"/>
          <p:nvPr/>
        </p:nvSpPr>
        <p:spPr>
          <a:xfrm>
            <a:off x="4419600" y="4505980"/>
            <a:ext cx="4114800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h </a:t>
            </a:r>
            <a:r>
              <a:rPr lang="en-US" altLang="en-US" sz="2400" b="1" dirty="0">
                <a:solidFill>
                  <a:srgbClr val="FF0000"/>
                </a:solidFill>
              </a:rPr>
              <a:t>Filter: </a:t>
            </a:r>
            <a:r>
              <a:rPr lang="en-US" altLang="en-US" sz="2400" b="1" dirty="0"/>
              <a:t>h(</a:t>
            </a:r>
            <a:r>
              <a:rPr lang="en-US" altLang="en-US" sz="2400" b="1" dirty="0" err="1">
                <a:solidFill>
                  <a:srgbClr val="000000"/>
                </a:solidFill>
              </a:rPr>
              <a:t>r</a:t>
            </a:r>
            <a:r>
              <a:rPr lang="en-US" altLang="en-US" sz="2400" b="1" baseline="-25000" dirty="0" err="1">
                <a:solidFill>
                  <a:srgbClr val="000000"/>
                </a:solidFill>
              </a:rPr>
              <a:t>i</a:t>
            </a:r>
            <a:r>
              <a:rPr lang="en-US" altLang="en-US" sz="2400" b="1" dirty="0" err="1"/>
              <a:t>,y</a:t>
            </a:r>
            <a:r>
              <a:rPr lang="en-US" altLang="en-US" sz="2400" b="1" dirty="0"/>
              <a:t>) = 0 for </a:t>
            </a:r>
            <a:r>
              <a:rPr lang="en-US" altLang="en-US" sz="2400" b="1" dirty="0" err="1"/>
              <a:t>i</a:t>
            </a:r>
            <a:r>
              <a:rPr lang="en-US" altLang="en-US" sz="2400" b="1" dirty="0"/>
              <a:t>&gt;k</a:t>
            </a:r>
          </a:p>
        </p:txBody>
      </p:sp>
    </p:spTree>
    <p:extLst>
      <p:ext uri="{BB962C8B-B14F-4D97-AF65-F5344CB8AC3E}">
        <p14:creationId xmlns:p14="http://schemas.microsoft.com/office/powerpoint/2010/main" val="20362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4" grpId="0" uiExpand="1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2" y="-304800"/>
            <a:ext cx="8040687" cy="1524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The general case (and beyond)</a:t>
            </a:r>
            <a:endParaRPr lang="en-US" altLang="en-US" sz="3200" b="1" dirty="0">
              <a:solidFill>
                <a:schemeClr val="tx1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838200"/>
                <a:ext cx="8839200" cy="588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Given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f,g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 let {r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… r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} be all their roots.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f(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a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a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… 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a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endParaRPr lang="en-US" altLang="en-US" sz="2800" b="1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g(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) =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b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b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… 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-r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a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endParaRPr lang="en-US" altLang="en-US" sz="2800" b="1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en-US" altLang="en-US" sz="2800" b="1" dirty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GCD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f,g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min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{</a:t>
                </a:r>
                <a:r>
                  <a:rPr lang="en-US" altLang="en-US" sz="2800" b="1" baseline="30000" dirty="0" err="1">
                    <a:latin typeface="Comic Sans MS" panose="030F0902030302020204" pitchFamily="66" charset="0"/>
                  </a:rPr>
                  <a:t>a</a:t>
                </a:r>
                <a:r>
                  <a:rPr lang="en-US" altLang="en-US" sz="2800" b="1" baseline="30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30000" dirty="0" err="1">
                    <a:latin typeface="Comic Sans MS" panose="030F0902030302020204" pitchFamily="66" charset="0"/>
                  </a:rPr>
                  <a:t>,b</a:t>
                </a:r>
                <a:r>
                  <a:rPr lang="en-US" altLang="en-US" sz="2800" b="1" baseline="30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}   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endParaRPr lang="en-US" altLang="en-US" sz="2800" b="1" baseline="300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LCM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f,g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max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{</a:t>
                </a:r>
                <a:r>
                  <a:rPr lang="en-US" altLang="en-US" sz="2800" b="1" baseline="30000" dirty="0" err="1">
                    <a:latin typeface="Comic Sans MS" panose="030F0902030302020204" pitchFamily="66" charset="0"/>
                  </a:rPr>
                  <a:t>ai,b</a:t>
                </a:r>
                <a:r>
                  <a:rPr lang="en-US" altLang="en-US" sz="2800" b="1" baseline="30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}   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endParaRPr lang="en-US" altLang="en-US" sz="2800" b="1" baseline="30000" dirty="0"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f x g       = 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{ai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baseline="30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+ 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b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}     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f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?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g       = </a:t>
                </a:r>
                <a14:m>
                  <m:oMath xmlns:m="http://schemas.openxmlformats.org/officeDocument/2006/math"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{ai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baseline="30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x 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b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}     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?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P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?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possible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?</a:t>
                </a:r>
                <a:endParaRPr lang="en-US" altLang="en-US" sz="28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endParaRPr lang="en-US" altLang="en-US" sz="28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Thm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P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: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-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r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</a:t>
                </a:r>
                <a:r>
                  <a:rPr lang="en-US" altLang="en-US" sz="2800" b="1" baseline="30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P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baseline="30000" dirty="0" err="1">
                    <a:latin typeface="Comic Sans MS" panose="030F0902030302020204" pitchFamily="66" charset="0"/>
                  </a:rPr>
                  <a:t>a</a:t>
                </a:r>
                <a:r>
                  <a:rPr lang="en-US" altLang="en-US" sz="2800" b="1" baseline="30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30000" dirty="0" err="1">
                    <a:latin typeface="Comic Sans MS" panose="030F0902030302020204" pitchFamily="66" charset="0"/>
                  </a:rPr>
                  <a:t>,b</a:t>
                </a:r>
                <a:r>
                  <a:rPr lang="en-US" altLang="en-US" sz="2800" b="1" baseline="30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</a:rPr>
                  <a:t>) 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Thm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]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GCD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(f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f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…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f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838200"/>
                <a:ext cx="8839200" cy="5887766"/>
              </a:xfrm>
              <a:prstGeom prst="rect">
                <a:avLst/>
              </a:prstGeom>
              <a:blipFill>
                <a:blip r:embed="rId2"/>
                <a:stretch>
                  <a:fillRect l="-1580" t="-647" r="-1006" b="-21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82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0">
            <a:extLst>
              <a:ext uri="{FF2B5EF4-FFF2-40B4-BE49-F238E27FC236}">
                <a16:creationId xmlns:a16="http://schemas.microsoft.com/office/drawing/2014/main" id="{66422CC7-964A-BDF3-E57A-EB371788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3" b="4990"/>
          <a:stretch>
            <a:fillRect/>
          </a:stretch>
        </p:blipFill>
        <p:spPr bwMode="auto">
          <a:xfrm>
            <a:off x="138113" y="1265238"/>
            <a:ext cx="390842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A81A58-9190-A8DA-93C3-F0A5ECC35B78}"/>
              </a:ext>
            </a:extLst>
          </p:cNvPr>
          <p:cNvSpPr txBox="1"/>
          <p:nvPr/>
        </p:nvSpPr>
        <p:spPr>
          <a:xfrm>
            <a:off x="4306888" y="1258888"/>
            <a:ext cx="45720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Published by Princeton University Press</a:t>
            </a:r>
          </a:p>
          <a:p>
            <a:pPr algn="ctr">
              <a:defRPr/>
            </a:pPr>
            <a:endParaRPr lang="en-US" sz="2800" b="1" kern="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Free on my website</a:t>
            </a:r>
          </a:p>
          <a:p>
            <a:pPr algn="ctr">
              <a:defRPr/>
            </a:pPr>
            <a:endParaRPr lang="en-US" sz="2800" b="1" kern="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Comments welcome!</a:t>
            </a: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92864C4-DD6A-C445-214B-6BDF2B55EF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-203200"/>
            <a:ext cx="8445500" cy="146208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Book ad</a:t>
            </a:r>
          </a:p>
        </p:txBody>
      </p:sp>
    </p:spTree>
    <p:extLst>
      <p:ext uri="{BB962C8B-B14F-4D97-AF65-F5344CB8AC3E}">
        <p14:creationId xmlns:p14="http://schemas.microsoft.com/office/powerpoint/2010/main" val="313786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C845C-6946-9844-380E-ABBD48C0C9EE}"/>
              </a:ext>
            </a:extLst>
          </p:cNvPr>
          <p:cNvSpPr txBox="1"/>
          <p:nvPr/>
        </p:nvSpPr>
        <p:spPr>
          <a:xfrm>
            <a:off x="381000" y="4800600"/>
            <a:ext cx="6306131" cy="685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altLang="en-US" sz="2800" b="1" dirty="0"/>
          </a:p>
        </p:txBody>
      </p:sp>
      <p:sp>
        <p:nvSpPr>
          <p:cNvPr id="40961" name="Rectangle 2">
            <a:extLst>
              <a:ext uri="{FF2B5EF4-FFF2-40B4-BE49-F238E27FC236}">
                <a16:creationId xmlns:a16="http://schemas.microsoft.com/office/drawing/2014/main" id="{5A1A2F78-E5A7-CB29-A8B4-226583461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Areas &amp; gems</a:t>
            </a:r>
            <a:endParaRPr lang="en-US" altLang="en-US" b="1" dirty="0">
              <a:solidFill>
                <a:schemeClr val="hlink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4148FA6-B0C2-D1CC-F0FE-14BEB19E6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51816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Quantum computation                            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Cryptography                                           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Asynchronous distributed computation   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Analysis of Boolean functions                  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Interactive proofs                                   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Distributed computation                           </a:t>
            </a:r>
            <a:endParaRPr lang="en-US" altLang="en-US" sz="2800" b="1" dirty="0">
              <a:solidFill>
                <a:srgbClr val="00B05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Arithmetic &amp; algebraic computation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…       </a:t>
            </a:r>
          </a:p>
        </p:txBody>
      </p:sp>
      <p:sp>
        <p:nvSpPr>
          <p:cNvPr id="40963" name="Left Bracket 5">
            <a:extLst>
              <a:ext uri="{FF2B5EF4-FFF2-40B4-BE49-F238E27FC236}">
                <a16:creationId xmlns:a16="http://schemas.microsoft.com/office/drawing/2014/main" id="{EAEF1318-6BA4-A20C-6B28-E31B84DF964D}"/>
              </a:ext>
            </a:extLst>
          </p:cNvPr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8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66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>
            <a:extLst>
              <a:ext uri="{FF2B5EF4-FFF2-40B4-BE49-F238E27FC236}">
                <a16:creationId xmlns:a16="http://schemas.microsoft.com/office/drawing/2014/main" id="{B4145B3B-1D37-64D8-937A-6F8161D37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18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Faster parallel algorithms for linear and polynomial algebra</a:t>
            </a:r>
            <a:endParaRPr lang="en-US" altLang="en-US" sz="36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 algn="ctr">
              <a:buFontTx/>
              <a:buNone/>
            </a:pPr>
            <a:endParaRPr lang="en-US" altLang="en-US" b="1" dirty="0">
              <a:solidFill>
                <a:srgbClr val="0000BF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 algn="ctr">
              <a:buFontTx/>
              <a:buNone/>
            </a:pPr>
            <a:r>
              <a:rPr lang="en-US" altLang="en-US" b="1" dirty="0" err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Avi</a:t>
            </a:r>
            <a:r>
              <a:rPr lang="en-US" altLang="en-US" b="1" dirty="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b="1" dirty="0" err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Wigderson</a:t>
            </a:r>
            <a:endParaRPr lang="en-US" altLang="en-US" b="1" dirty="0">
              <a:solidFill>
                <a:srgbClr val="0000BF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 algn="ctr">
              <a:buFontTx/>
              <a:buNone/>
            </a:pPr>
            <a:r>
              <a:rPr lang="en-US" altLang="en-US" b="1" dirty="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IAS, Princeton</a:t>
            </a:r>
          </a:p>
          <a:p>
            <a:pPr marL="0" indent="0" algn="ctr">
              <a:buFontTx/>
              <a:buNone/>
            </a:pPr>
            <a:endParaRPr lang="en-US" altLang="en-US" b="1" dirty="0">
              <a:solidFill>
                <a:srgbClr val="0000BF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 algn="ctr"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Joint work with Robert Andrews, IAS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B042184-CF90-A78E-5C86-4118A4B16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-98425"/>
            <a:ext cx="8305800" cy="1546225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Arithmetic complexity – size</a:t>
            </a:r>
            <a:b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representing polynomials (&amp; rational functions)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D0F516-A04E-2E56-4AA9-165F4F1D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1450975"/>
            <a:ext cx="2710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660066"/>
                </a:solidFill>
              </a:rPr>
              <a:t>F field  </a:t>
            </a:r>
            <a:r>
              <a:rPr lang="en-US" altLang="en-US" sz="2800" b="1" dirty="0">
                <a:solidFill>
                  <a:srgbClr val="00B050"/>
                </a:solidFill>
              </a:rPr>
              <a:t>(large)</a:t>
            </a:r>
            <a:endParaRPr lang="en-US" altLang="en-US" sz="3600" b="1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BEA0B1-B0D4-8F22-59D7-EABB5515F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82405"/>
            <a:ext cx="89153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b="1" dirty="0" err="1"/>
              <a:t>f,g</a:t>
            </a:r>
            <a:r>
              <a:rPr lang="en-US" altLang="en-US" sz="2800" dirty="0">
                <a:sym typeface="Symbol" pitchFamily="2" charset="2"/>
              </a:rPr>
              <a:t> </a:t>
            </a:r>
            <a:r>
              <a:rPr lang="en-US" altLang="en-US" sz="2800" b="1" dirty="0"/>
              <a:t>F[x]: </a:t>
            </a:r>
            <a:r>
              <a:rPr lang="en-US" altLang="en-US" sz="2800" b="1" dirty="0">
                <a:solidFill>
                  <a:srgbClr val="7030A0"/>
                </a:solidFill>
              </a:rPr>
              <a:t>GCD</a:t>
            </a:r>
            <a:r>
              <a:rPr lang="en-US" altLang="en-US" sz="2800" b="1" dirty="0"/>
              <a:t>(</a:t>
            </a:r>
            <a:r>
              <a:rPr lang="en-US" altLang="en-US" sz="2800" b="1" dirty="0" err="1"/>
              <a:t>f,g</a:t>
            </a:r>
            <a:r>
              <a:rPr lang="en-US" altLang="en-US" sz="2800" b="1" dirty="0"/>
              <a:t>) – Euclidean algorithm (300 BC)</a:t>
            </a:r>
          </a:p>
          <a:p>
            <a:pPr algn="l"/>
            <a:r>
              <a:rPr lang="en-US" altLang="en-US" sz="2800" b="1" dirty="0"/>
              <a:t>X matrix:  </a:t>
            </a:r>
            <a:r>
              <a:rPr lang="en-US" altLang="en-US" sz="2800" b="1" dirty="0">
                <a:solidFill>
                  <a:srgbClr val="7030A0"/>
                </a:solidFill>
              </a:rPr>
              <a:t>Det</a:t>
            </a:r>
            <a:r>
              <a:rPr lang="en-US" altLang="en-US" sz="2800" b="1" dirty="0"/>
              <a:t>(X) –  Gaussian elimination  (150 BC)</a:t>
            </a:r>
          </a:p>
          <a:p>
            <a:pPr algn="l"/>
            <a:r>
              <a:rPr lang="en-US" altLang="en-US" sz="2800" b="1" dirty="0">
                <a:solidFill>
                  <a:schemeClr val="tx2"/>
                </a:solidFill>
              </a:rPr>
              <a:t>Many many others once computers arrived.</a:t>
            </a:r>
          </a:p>
          <a:p>
            <a:pPr algn="l"/>
            <a:endParaRPr lang="en-US" altLang="en-US" sz="2800" b="1" dirty="0">
              <a:solidFill>
                <a:srgbClr val="FF0000"/>
              </a:solidFill>
            </a:endParaRPr>
          </a:p>
          <a:p>
            <a:pPr algn="l"/>
            <a:r>
              <a:rPr lang="en-US" altLang="en-US" sz="2800" b="1" dirty="0">
                <a:solidFill>
                  <a:srgbClr val="FF0000"/>
                </a:solidFill>
              </a:rPr>
              <a:t>60&amp;70’s: Parallel </a:t>
            </a:r>
            <a:r>
              <a:rPr lang="en-US" altLang="en-US" sz="2800" b="1" dirty="0" err="1">
                <a:solidFill>
                  <a:srgbClr val="FF0000"/>
                </a:solidFill>
              </a:rPr>
              <a:t>comput</a:t>
            </a:r>
            <a:r>
              <a:rPr lang="en-US" altLang="en-US" sz="2800" b="1" dirty="0">
                <a:solidFill>
                  <a:srgbClr val="FF0000"/>
                </a:solidFill>
              </a:rPr>
              <a:t>.  </a:t>
            </a:r>
            <a:r>
              <a:rPr lang="en-US" altLang="en-US" sz="2800" b="1" dirty="0">
                <a:solidFill>
                  <a:schemeClr val="tx2"/>
                </a:solidFill>
              </a:rPr>
              <a:t>Inherently sequential??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E1513D-7A69-9193-C457-A1AE74F95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1905000"/>
            <a:ext cx="2217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</a:rPr>
              <a:t>n </a:t>
            </a:r>
            <a:r>
              <a:rPr lang="en-US" altLang="en-US" sz="2800" b="1" dirty="0">
                <a:solidFill>
                  <a:srgbClr val="000000"/>
                </a:solidFill>
              </a:rPr>
              <a:t>variables,</a:t>
            </a:r>
          </a:p>
          <a:p>
            <a:r>
              <a:rPr lang="en-US" altLang="en-US" sz="2800" b="1" dirty="0">
                <a:solidFill>
                  <a:srgbClr val="000000"/>
                </a:solidFill>
              </a:rPr>
              <a:t>deg </a:t>
            </a:r>
            <a:r>
              <a:rPr lang="en-US" altLang="en-US" sz="2800" b="1" dirty="0">
                <a:solidFill>
                  <a:srgbClr val="0000FF"/>
                </a:solidFill>
              </a:rPr>
              <a:t>f </a:t>
            </a:r>
            <a:r>
              <a:rPr lang="en-US" altLang="en-US" sz="2800" b="1" dirty="0"/>
              <a:t>&lt;</a:t>
            </a:r>
            <a:r>
              <a:rPr lang="en-US" altLang="en-US" sz="2800" b="1" dirty="0" err="1">
                <a:solidFill>
                  <a:srgbClr val="0000FF"/>
                </a:solidFill>
              </a:rPr>
              <a:t>n</a:t>
            </a:r>
            <a:r>
              <a:rPr lang="en-US" altLang="en-US" sz="2800" b="1" baseline="30000" dirty="0" err="1">
                <a:solidFill>
                  <a:srgbClr val="0000FF"/>
                </a:solidFill>
              </a:rPr>
              <a:t>c</a:t>
            </a:r>
            <a:endParaRPr lang="en-US" altLang="en-US" sz="3600" b="1" baseline="30000" dirty="0">
              <a:solidFill>
                <a:srgbClr val="0000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3F84ED-096E-4BA0-3422-A24364CD1972}"/>
              </a:ext>
            </a:extLst>
          </p:cNvPr>
          <p:cNvGrpSpPr>
            <a:grpSpLocks/>
          </p:cNvGrpSpPr>
          <p:nvPr/>
        </p:nvGrpSpPr>
        <p:grpSpPr bwMode="auto">
          <a:xfrm>
            <a:off x="261301" y="1308100"/>
            <a:ext cx="4004310" cy="2987675"/>
            <a:chOff x="4923303" y="927100"/>
            <a:chExt cx="4005569" cy="2987020"/>
          </a:xfrm>
        </p:grpSpPr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4DFBD335-04F6-4F85-3B42-1C98BA732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3303" y="1231833"/>
              <a:ext cx="4005569" cy="2682287"/>
              <a:chOff x="3423862" y="1231833"/>
              <a:chExt cx="4005569" cy="2682287"/>
            </a:xfrm>
          </p:grpSpPr>
          <p:grpSp>
            <p:nvGrpSpPr>
              <p:cNvPr id="11" name="Group 27">
                <a:extLst>
                  <a:ext uri="{FF2B5EF4-FFF2-40B4-BE49-F238E27FC236}">
                    <a16:creationId xmlns:a16="http://schemas.microsoft.com/office/drawing/2014/main" id="{91C1DD57-65CE-7A52-7018-CCB85F793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3862" y="1612749"/>
                <a:ext cx="4005569" cy="2301371"/>
                <a:chOff x="3423862" y="1612749"/>
                <a:chExt cx="4005569" cy="2301371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9DEA584-24F6-264D-A09F-1E5BD112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4965895" y="1613299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18C92A6-29F2-04A7-F07F-5ECF89E51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5574892" y="2298155"/>
                  <a:ext cx="914200" cy="9146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4C9B086-7C86-486E-8A98-C34129067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4292583" y="2222766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b="1" dirty="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0B7D8FD-6C7D-9891-F01C-F82788C0B02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652900" y="2768196"/>
                  <a:ext cx="609792" cy="73643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2B9E4AF-0C4A-DF10-D2EF-FF667CAB8C0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645230" y="2665032"/>
                  <a:ext cx="458931" cy="6602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C87C484-0360-6A06-30C8-BB0D62E5B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5552" y="1904785"/>
                  <a:ext cx="485928" cy="48249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4DB522E-DB4B-EEDD-D7CA-04220B8D3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0389" y="1796859"/>
                  <a:ext cx="487515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A2F39C7-71E4-205F-6308-CCE284D59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8120" y="2469811"/>
                  <a:ext cx="487516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918ED7-9952-3AF3-6E59-0207507A6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1198" y="2404739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B795A1B-47F2-9877-BDF1-94CC88D30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9936" y="2507903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40" name="TextBox 22">
                  <a:extLst>
                    <a:ext uri="{FF2B5EF4-FFF2-40B4-BE49-F238E27FC236}">
                      <a16:creationId xmlns:a16="http://schemas.microsoft.com/office/drawing/2014/main" id="{10BED41E-B8F8-25B1-2EAB-2F0D5DAAF4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3862" y="3249002"/>
                  <a:ext cx="465338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z</a:t>
                  </a:r>
                  <a:r>
                    <a:rPr lang="en-US" altLang="en-US" sz="3600" baseline="-25000" dirty="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i</a:t>
                  </a:r>
                </a:p>
              </p:txBody>
            </p:sp>
            <p:sp>
              <p:nvSpPr>
                <p:cNvPr id="41" name="TextBox 23">
                  <a:extLst>
                    <a:ext uri="{FF2B5EF4-FFF2-40B4-BE49-F238E27FC236}">
                      <a16:creationId xmlns:a16="http://schemas.microsoft.com/office/drawing/2014/main" id="{7CDDFB7B-C739-8503-0380-279AC62AFF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40070" y="3325202"/>
                  <a:ext cx="502219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 err="1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z</a:t>
                  </a:r>
                  <a:r>
                    <a:rPr lang="en-US" altLang="en-US" sz="3600" baseline="-25000" dirty="0" err="1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j</a:t>
                  </a:r>
                  <a:endParaRPr lang="en-US" altLang="en-US" sz="3600" baseline="-25000" dirty="0">
                    <a:solidFill>
                      <a:srgbClr val="0000FF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42" name="TextBox 24">
                  <a:extLst>
                    <a:ext uri="{FF2B5EF4-FFF2-40B4-BE49-F238E27FC236}">
                      <a16:creationId xmlns:a16="http://schemas.microsoft.com/office/drawing/2014/main" id="{DCD430F4-49F4-9E14-E020-C7414CDB5D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1865" y="3388702"/>
                  <a:ext cx="465338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z</a:t>
                  </a:r>
                  <a:r>
                    <a:rPr lang="en-US" altLang="en-US" sz="3600" baseline="-25000" dirty="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i</a:t>
                  </a:r>
                </a:p>
              </p:txBody>
            </p:sp>
            <p:sp>
              <p:nvSpPr>
                <p:cNvPr id="50" name="TextBox 25">
                  <a:extLst>
                    <a:ext uri="{FF2B5EF4-FFF2-40B4-BE49-F238E27FC236}">
                      <a16:creationId xmlns:a16="http://schemas.microsoft.com/office/drawing/2014/main" id="{8E291AFF-4565-8BF6-A3A9-AC104D068F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0320" y="3390900"/>
                  <a:ext cx="3691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660066"/>
                      </a:solidFill>
                      <a:latin typeface="Comic Sans MS" panose="030F0902030302020204" pitchFamily="66" charset="0"/>
                    </a:rPr>
                    <a:t>c</a:t>
                  </a:r>
                  <a:endParaRPr lang="en-US" altLang="en-US" sz="3600" baseline="-25000">
                    <a:solidFill>
                      <a:srgbClr val="660066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E0A840-DA6F-BA62-14AF-3BD404DAE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6232" y="1231833"/>
                <a:ext cx="487516" cy="4824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latin typeface="+mn-lt"/>
                    <a:ea typeface="+mn-ea"/>
                  </a:rPr>
                  <a:t>+</a:t>
                </a:r>
              </a:p>
            </p:txBody>
          </p:sp>
        </p:grpSp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id="{3204301F-D4F1-31CD-D6F9-422C5F664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55" y="927100"/>
              <a:ext cx="383559" cy="52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21EC37-7A14-36FC-A2F2-D2BA0DDBF224}"/>
              </a:ext>
            </a:extLst>
          </p:cNvPr>
          <p:cNvSpPr txBox="1"/>
          <p:nvPr/>
        </p:nvSpPr>
        <p:spPr>
          <a:xfrm>
            <a:off x="4896375" y="2895600"/>
            <a:ext cx="3233578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latin typeface="Charm" pitchFamily="2" charset="-34"/>
                <a:cs typeface="Charm" pitchFamily="2" charset="-34"/>
              </a:rPr>
              <a:t>P</a:t>
            </a:r>
            <a:r>
              <a:rPr lang="en-US" altLang="en-US" sz="2800" b="1" dirty="0"/>
              <a:t> : </a:t>
            </a:r>
            <a:r>
              <a:rPr lang="en-US" altLang="en-US" sz="2800" b="1" dirty="0" err="1"/>
              <a:t>ckts</a:t>
            </a:r>
            <a:r>
              <a:rPr lang="en-US" altLang="en-US" sz="2800" b="1" dirty="0"/>
              <a:t> of </a:t>
            </a:r>
            <a:r>
              <a:rPr lang="en-US" altLang="en-US" sz="2800" b="1" dirty="0" err="1">
                <a:solidFill>
                  <a:schemeClr val="tx2"/>
                </a:solidFill>
              </a:rPr>
              <a:t>n</a:t>
            </a:r>
            <a:r>
              <a:rPr lang="en-US" altLang="en-US" sz="2800" b="1" baseline="30000" dirty="0" err="1">
                <a:solidFill>
                  <a:schemeClr val="tx2"/>
                </a:solidFill>
              </a:rPr>
              <a:t>c</a:t>
            </a:r>
            <a:r>
              <a:rPr lang="en-US" altLang="en-US" sz="2800" b="1" dirty="0"/>
              <a:t>-size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7468D-DFE6-932C-F0AF-3292E189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77352"/>
            <a:ext cx="1364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</a:rPr>
              <a:t>Circuit</a:t>
            </a:r>
            <a:endParaRPr lang="en-US" altLang="en-US" sz="3600" b="1" dirty="0">
              <a:solidFill>
                <a:srgbClr val="66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C1142-9FB0-295A-77D1-F72B404EE423}"/>
              </a:ext>
            </a:extLst>
          </p:cNvPr>
          <p:cNvSpPr txBox="1"/>
          <p:nvPr/>
        </p:nvSpPr>
        <p:spPr>
          <a:xfrm>
            <a:off x="4572000" y="3972580"/>
            <a:ext cx="396775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</a:rPr>
              <a:t>Inputs, Outputs: </a:t>
            </a:r>
            <a:r>
              <a:rPr lang="en-US" altLang="en-US" sz="2800" b="1" dirty="0" err="1">
                <a:solidFill>
                  <a:schemeClr val="tx2"/>
                </a:solidFill>
              </a:rPr>
              <a:t>coef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B042184-CF90-A78E-5C86-4118A4B16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-98425"/>
            <a:ext cx="8305800" cy="1546225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Arithmetic complexity - depth</a:t>
            </a:r>
            <a:b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bounded fan-in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D0F516-A04E-2E56-4AA9-165F4F1D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1450975"/>
            <a:ext cx="1350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660066"/>
                </a:solidFill>
              </a:rPr>
              <a:t>F field</a:t>
            </a:r>
            <a:endParaRPr lang="en-US" altLang="en-US" sz="3600" b="1" dirty="0">
              <a:solidFill>
                <a:srgbClr val="6600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E1513D-7A69-9193-C457-A1AE74F95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2017713"/>
            <a:ext cx="2217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</a:rPr>
              <a:t>n </a:t>
            </a:r>
            <a:r>
              <a:rPr lang="en-US" altLang="en-US" sz="2800" b="1" dirty="0">
                <a:solidFill>
                  <a:srgbClr val="000000"/>
                </a:solidFill>
              </a:rPr>
              <a:t>variables,</a:t>
            </a:r>
          </a:p>
          <a:p>
            <a:r>
              <a:rPr lang="en-US" altLang="en-US" sz="2800" b="1" dirty="0">
                <a:solidFill>
                  <a:srgbClr val="000000"/>
                </a:solidFill>
              </a:rPr>
              <a:t>deg </a:t>
            </a:r>
            <a:r>
              <a:rPr lang="en-US" altLang="en-US" sz="2800" b="1" dirty="0">
                <a:solidFill>
                  <a:srgbClr val="0000FF"/>
                </a:solidFill>
              </a:rPr>
              <a:t>f </a:t>
            </a:r>
            <a:r>
              <a:rPr lang="en-US" altLang="en-US" sz="2800" b="1" dirty="0"/>
              <a:t>&lt;</a:t>
            </a:r>
            <a:r>
              <a:rPr lang="en-US" altLang="en-US" sz="2800" b="1" dirty="0" err="1">
                <a:solidFill>
                  <a:srgbClr val="0000FF"/>
                </a:solidFill>
              </a:rPr>
              <a:t>n</a:t>
            </a:r>
            <a:r>
              <a:rPr lang="en-US" altLang="en-US" sz="2800" b="1" baseline="30000" dirty="0" err="1">
                <a:solidFill>
                  <a:srgbClr val="0000FF"/>
                </a:solidFill>
              </a:rPr>
              <a:t>c</a:t>
            </a:r>
            <a:endParaRPr lang="en-US" altLang="en-US" sz="3600" b="1" baseline="30000" dirty="0">
              <a:solidFill>
                <a:srgbClr val="0000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3F84ED-096E-4BA0-3422-A24364CD1972}"/>
              </a:ext>
            </a:extLst>
          </p:cNvPr>
          <p:cNvGrpSpPr>
            <a:grpSpLocks/>
          </p:cNvGrpSpPr>
          <p:nvPr/>
        </p:nvGrpSpPr>
        <p:grpSpPr bwMode="auto">
          <a:xfrm>
            <a:off x="261301" y="1308100"/>
            <a:ext cx="4004310" cy="2987675"/>
            <a:chOff x="4923303" y="927100"/>
            <a:chExt cx="4005569" cy="2987020"/>
          </a:xfrm>
        </p:grpSpPr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4DFBD335-04F6-4F85-3B42-1C98BA732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3303" y="1231833"/>
              <a:ext cx="4005569" cy="2682287"/>
              <a:chOff x="3423862" y="1231833"/>
              <a:chExt cx="4005569" cy="2682287"/>
            </a:xfrm>
          </p:grpSpPr>
          <p:grpSp>
            <p:nvGrpSpPr>
              <p:cNvPr id="11" name="Group 27">
                <a:extLst>
                  <a:ext uri="{FF2B5EF4-FFF2-40B4-BE49-F238E27FC236}">
                    <a16:creationId xmlns:a16="http://schemas.microsoft.com/office/drawing/2014/main" id="{91C1DD57-65CE-7A52-7018-CCB85F793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3862" y="1612749"/>
                <a:ext cx="4005569" cy="2301371"/>
                <a:chOff x="3423862" y="1612749"/>
                <a:chExt cx="4005569" cy="2301371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9DEA584-24F6-264D-A09F-1E5BD112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4965895" y="1613299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18C92A6-29F2-04A7-F07F-5ECF89E51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5574892" y="2298155"/>
                  <a:ext cx="914200" cy="9146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4C9B086-7C86-486E-8A98-C34129067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4292583" y="2222766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b="1" dirty="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0B7D8FD-6C7D-9891-F01C-F82788C0B02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652900" y="2768196"/>
                  <a:ext cx="609792" cy="73643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2B9E4AF-0C4A-DF10-D2EF-FF667CAB8C0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645230" y="2665032"/>
                  <a:ext cx="458931" cy="6602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C87C484-0360-6A06-30C8-BB0D62E5B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5552" y="1904785"/>
                  <a:ext cx="485928" cy="48249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4DB522E-DB4B-EEDD-D7CA-04220B8D3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0389" y="1796859"/>
                  <a:ext cx="487515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A2F39C7-71E4-205F-6308-CCE284D59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8120" y="2469811"/>
                  <a:ext cx="487516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918ED7-9952-3AF3-6E59-0207507A6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1198" y="2404739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B795A1B-47F2-9877-BDF1-94CC88D30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9936" y="2507903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40" name="TextBox 22">
                  <a:extLst>
                    <a:ext uri="{FF2B5EF4-FFF2-40B4-BE49-F238E27FC236}">
                      <a16:creationId xmlns:a16="http://schemas.microsoft.com/office/drawing/2014/main" id="{10BED41E-B8F8-25B1-2EAB-2F0D5DAAF4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3862" y="3249002"/>
                  <a:ext cx="465338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z</a:t>
                  </a:r>
                  <a:r>
                    <a:rPr lang="en-US" altLang="en-US" sz="3600" baseline="-25000" dirty="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i</a:t>
                  </a:r>
                </a:p>
              </p:txBody>
            </p:sp>
            <p:sp>
              <p:nvSpPr>
                <p:cNvPr id="41" name="TextBox 23">
                  <a:extLst>
                    <a:ext uri="{FF2B5EF4-FFF2-40B4-BE49-F238E27FC236}">
                      <a16:creationId xmlns:a16="http://schemas.microsoft.com/office/drawing/2014/main" id="{7CDDFB7B-C739-8503-0380-279AC62AFF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40070" y="3325202"/>
                  <a:ext cx="502219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 err="1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z</a:t>
                  </a:r>
                  <a:r>
                    <a:rPr lang="en-US" altLang="en-US" sz="3600" baseline="-25000" dirty="0" err="1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j</a:t>
                  </a:r>
                  <a:endParaRPr lang="en-US" altLang="en-US" sz="3600" baseline="-25000" dirty="0">
                    <a:solidFill>
                      <a:srgbClr val="0000FF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42" name="TextBox 24">
                  <a:extLst>
                    <a:ext uri="{FF2B5EF4-FFF2-40B4-BE49-F238E27FC236}">
                      <a16:creationId xmlns:a16="http://schemas.microsoft.com/office/drawing/2014/main" id="{DCD430F4-49F4-9E14-E020-C7414CDB5D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1865" y="3388702"/>
                  <a:ext cx="465338" cy="5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z</a:t>
                  </a:r>
                  <a:r>
                    <a:rPr lang="en-US" altLang="en-US" sz="3600" baseline="-25000" dirty="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i</a:t>
                  </a:r>
                </a:p>
              </p:txBody>
            </p:sp>
            <p:sp>
              <p:nvSpPr>
                <p:cNvPr id="50" name="TextBox 25">
                  <a:extLst>
                    <a:ext uri="{FF2B5EF4-FFF2-40B4-BE49-F238E27FC236}">
                      <a16:creationId xmlns:a16="http://schemas.microsoft.com/office/drawing/2014/main" id="{8E291AFF-4565-8BF6-A3A9-AC104D068F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0320" y="3390900"/>
                  <a:ext cx="3691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660066"/>
                      </a:solidFill>
                      <a:latin typeface="Comic Sans MS" panose="030F0902030302020204" pitchFamily="66" charset="0"/>
                    </a:rPr>
                    <a:t>c</a:t>
                  </a:r>
                  <a:endParaRPr lang="en-US" altLang="en-US" sz="3600" baseline="-25000">
                    <a:solidFill>
                      <a:srgbClr val="660066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E0A840-DA6F-BA62-14AF-3BD404DAE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6232" y="1231833"/>
                <a:ext cx="487516" cy="4824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latin typeface="+mn-lt"/>
                    <a:ea typeface="+mn-ea"/>
                  </a:rPr>
                  <a:t>+</a:t>
                </a:r>
              </a:p>
            </p:txBody>
          </p:sp>
        </p:grpSp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id="{3204301F-D4F1-31CD-D6F9-422C5F664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55" y="927100"/>
              <a:ext cx="383559" cy="52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p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30EEC5-F09B-1497-00C4-F3FC5ECB39D6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06126"/>
            <a:ext cx="0" cy="2080074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D8EA5F-D885-E6C9-CA75-D36221C7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4886980"/>
            <a:ext cx="87010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 err="1">
                <a:solidFill>
                  <a:schemeClr val="tx2"/>
                </a:solidFill>
              </a:rPr>
              <a:t>n</a:t>
            </a:r>
            <a:r>
              <a:rPr lang="en-US" altLang="en-US" sz="2800" b="1" baseline="30000" dirty="0" err="1">
                <a:solidFill>
                  <a:schemeClr val="tx2"/>
                </a:solidFill>
              </a:rPr>
              <a:t>c</a:t>
            </a:r>
            <a:r>
              <a:rPr lang="en-US" altLang="en-US" sz="2800" b="1" dirty="0"/>
              <a:t>-formulae =                                      = </a:t>
            </a:r>
            <a:r>
              <a:rPr lang="en-US" altLang="en-US" sz="2800" b="1" dirty="0" err="1">
                <a:solidFill>
                  <a:schemeClr val="tx2"/>
                </a:solidFill>
              </a:rPr>
              <a:t>n</a:t>
            </a:r>
            <a:r>
              <a:rPr lang="en-US" altLang="en-US" sz="2800" b="1" baseline="30000" dirty="0" err="1">
                <a:solidFill>
                  <a:schemeClr val="tx2"/>
                </a:solidFill>
              </a:rPr>
              <a:t>c</a:t>
            </a:r>
            <a:r>
              <a:rPr lang="en-US" altLang="en-US" sz="2800" b="1" dirty="0"/>
              <a:t>-circuits</a:t>
            </a:r>
          </a:p>
          <a:p>
            <a:endParaRPr lang="en-US" altLang="en-US" sz="2800" b="1" dirty="0"/>
          </a:p>
          <a:p>
            <a:r>
              <a:rPr lang="en-US" altLang="en-US" sz="2800" b="1" dirty="0">
                <a:solidFill>
                  <a:srgbClr val="FF0000"/>
                </a:solidFill>
              </a:rPr>
              <a:t>Which problems have fast parallel algorithms?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C5301-F37F-970E-7803-5D8C4F49367B}"/>
              </a:ext>
            </a:extLst>
          </p:cNvPr>
          <p:cNvSpPr txBox="1"/>
          <p:nvPr/>
        </p:nvSpPr>
        <p:spPr>
          <a:xfrm>
            <a:off x="5570933" y="3380398"/>
            <a:ext cx="304282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 err="1">
                <a:latin typeface="Charm" pitchFamily="2" charset="-34"/>
                <a:cs typeface="Charm" pitchFamily="2" charset="-34"/>
              </a:rPr>
              <a:t>NC</a:t>
            </a:r>
            <a:r>
              <a:rPr lang="en-US" altLang="en-US" sz="2800" b="1" baseline="30000" dirty="0" err="1">
                <a:latin typeface="Charm" pitchFamily="2" charset="-34"/>
                <a:cs typeface="Charm" pitchFamily="2" charset="-34"/>
              </a:rPr>
              <a:t>i</a:t>
            </a:r>
            <a:r>
              <a:rPr lang="en-US" altLang="en-US" sz="2800" b="1" dirty="0"/>
              <a:t> :  </a:t>
            </a:r>
            <a:r>
              <a:rPr lang="en-US" altLang="en-US" sz="2800" b="1" dirty="0" err="1">
                <a:solidFill>
                  <a:schemeClr val="tx2"/>
                </a:solidFill>
              </a:rPr>
              <a:t>n</a:t>
            </a:r>
            <a:r>
              <a:rPr lang="en-US" altLang="en-US" sz="2800" b="1" baseline="30000" dirty="0" err="1">
                <a:solidFill>
                  <a:schemeClr val="tx2"/>
                </a:solidFill>
              </a:rPr>
              <a:t>c</a:t>
            </a:r>
            <a:r>
              <a:rPr lang="en-US" altLang="en-US" sz="2800" b="1" dirty="0"/>
              <a:t>-size </a:t>
            </a:r>
          </a:p>
          <a:p>
            <a:r>
              <a:rPr lang="en-US" altLang="en-US" sz="2800" b="1" dirty="0"/>
              <a:t>    (log </a:t>
            </a:r>
            <a:r>
              <a:rPr lang="en-US" altLang="en-US" sz="2800" b="1" dirty="0">
                <a:solidFill>
                  <a:schemeClr val="tx2"/>
                </a:solidFill>
              </a:rPr>
              <a:t>n</a:t>
            </a:r>
            <a:r>
              <a:rPr lang="en-US" altLang="en-US" sz="2800" b="1" dirty="0"/>
              <a:t>)</a:t>
            </a:r>
            <a:r>
              <a:rPr lang="en-US" altLang="en-US" sz="2800" b="1" baseline="30000" dirty="0" err="1"/>
              <a:t>i</a:t>
            </a:r>
            <a:r>
              <a:rPr lang="en-US" altLang="en-US" sz="2800" b="1" dirty="0"/>
              <a:t>-depth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FE91DA-B4E4-E02E-8EEE-2291BE91C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57735"/>
            <a:ext cx="105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depth</a:t>
            </a:r>
            <a:endParaRPr lang="en-US" altLang="en-US" sz="2400" b="1" dirty="0">
              <a:solidFill>
                <a:srgbClr val="66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7430F5-6AAF-622F-EBA3-EED3CCD84FD5}"/>
                  </a:ext>
                </a:extLst>
              </p:cNvPr>
              <p:cNvSpPr txBox="1"/>
              <p:nvPr/>
            </p:nvSpPr>
            <p:spPr>
              <a:xfrm>
                <a:off x="2982018" y="4876800"/>
                <a:ext cx="3159839" cy="52322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2800" b="1" dirty="0">
                    <a:solidFill>
                      <a:srgbClr val="000000"/>
                    </a:solidFill>
                    <a:latin typeface="Charm" pitchFamily="2" charset="-34"/>
                    <a:cs typeface="Charm" pitchFamily="2" charset="-34"/>
                  </a:rPr>
                  <a:t>NC</a:t>
                </a:r>
                <a:r>
                  <a:rPr lang="en-US" altLang="en-US" sz="2800" b="1" baseline="30000" dirty="0">
                    <a:solidFill>
                      <a:srgbClr val="000000"/>
                    </a:solidFill>
                    <a:latin typeface="Charm" pitchFamily="2" charset="-34"/>
                    <a:cs typeface="Charm" pitchFamily="2" charset="-34"/>
                  </a:rPr>
                  <a:t>1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Charm" pitchFamily="2" charset="-34"/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Charm" pitchFamily="2" charset="-34"/>
                    <a:cs typeface="Charm" pitchFamily="2" charset="-34"/>
                  </a:rPr>
                  <a:t> NC</a:t>
                </a:r>
                <a:r>
                  <a:rPr lang="en-US" altLang="en-US" sz="2800" b="1" baseline="30000" dirty="0">
                    <a:solidFill>
                      <a:srgbClr val="000000"/>
                    </a:solidFill>
                    <a:latin typeface="Charm" pitchFamily="2" charset="-34"/>
                    <a:cs typeface="Charm" pitchFamily="2" charset="-34"/>
                  </a:rPr>
                  <a:t>2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Charm" pitchFamily="2" charset="-34"/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Charm" pitchFamily="2" charset="-34"/>
                    <a:cs typeface="Charm" pitchFamily="2" charset="-34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Charm" pitchFamily="2" charset="-34"/>
                    <a:cs typeface="Charm" pitchFamily="2" charset="-34"/>
                  </a:rPr>
                  <a:t> P</a:t>
                </a:r>
                <a:endParaRPr lang="en-US" dirty="0">
                  <a:latin typeface="Charm" pitchFamily="2" charset="-34"/>
                  <a:cs typeface="Charm" pitchFamily="2" charset="-3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7430F5-6AAF-622F-EBA3-EED3CCD84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18" y="4876800"/>
                <a:ext cx="3159839" cy="523220"/>
              </a:xfrm>
              <a:prstGeom prst="rect">
                <a:avLst/>
              </a:prstGeom>
              <a:blipFill>
                <a:blip r:embed="rId2"/>
                <a:stretch>
                  <a:fillRect l="-4000" t="-11905" r="-320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5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E04C3-3D51-E0B9-365D-6BA61216047F}"/>
              </a:ext>
            </a:extLst>
          </p:cNvPr>
          <p:cNvSpPr txBox="1"/>
          <p:nvPr/>
        </p:nvSpPr>
        <p:spPr>
          <a:xfrm>
            <a:off x="4038600" y="4648200"/>
            <a:ext cx="1275825" cy="533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altLang="en-US" sz="2800" b="1" dirty="0"/>
          </a:p>
        </p:txBody>
      </p:sp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3" y="-200025"/>
            <a:ext cx="7772400" cy="1470025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The golden decade </a:t>
            </a:r>
            <a:b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(mid 70s- mid 80s)</a:t>
            </a:r>
            <a:endParaRPr lang="en-US" altLang="en-US" sz="36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4DF97-4FBC-9AD5-9AFE-8CD8DE44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50975"/>
            <a:ext cx="8839200" cy="53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[Csanky’76]: 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</a:rPr>
              <a:t>Determinant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800" dirty="0">
                <a:latin typeface="Comic Sans MS" panose="030F0902030302020204" pitchFamily="66" charset="0"/>
                <a:sym typeface="Symbol" pitchFamily="2" charset="2"/>
              </a:rPr>
              <a:t> </a:t>
            </a:r>
            <a:r>
              <a:rPr lang="en-US" altLang="en-US" sz="2800" b="1" dirty="0">
                <a:solidFill>
                  <a:srgbClr val="000000"/>
                </a:solidFill>
                <a:latin typeface="Charm" pitchFamily="2" charset="-34"/>
                <a:ea typeface="Brush Script MT" panose="03060802040406070304" pitchFamily="66" charset="-122"/>
                <a:cs typeface="Charm" pitchFamily="2" charset="-34"/>
              </a:rPr>
              <a:t>NC</a:t>
            </a:r>
            <a:r>
              <a:rPr lang="en-US" altLang="en-US" sz="2800" b="1" baseline="30000" dirty="0">
                <a:solidFill>
                  <a:srgbClr val="000000"/>
                </a:solidFill>
                <a:latin typeface="Charm" pitchFamily="2" charset="-34"/>
                <a:ea typeface="Brush Script MT" panose="03060802040406070304" pitchFamily="66" charset="-122"/>
                <a:cs typeface="Charm" pitchFamily="2" charset="-34"/>
              </a:rPr>
              <a:t>2</a:t>
            </a:r>
            <a:endParaRPr lang="en-US" altLang="en-US" sz="2800" b="1" dirty="0">
              <a:latin typeface="Charm" pitchFamily="2" charset="-34"/>
              <a:ea typeface="Brush Script MT" panose="03060802040406070304" pitchFamily="66" charset="-122"/>
              <a:cs typeface="Charm" pitchFamily="2" charset="-34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</a:rPr>
              <a:t>Matrix inversion, Solving linear systems, Matrix rank</a:t>
            </a:r>
            <a:r>
              <a:rPr lang="en-US" altLang="en-US" sz="2800" b="1" dirty="0">
                <a:latin typeface="Comic Sans MS" panose="030F0902030302020204" pitchFamily="66" charset="0"/>
              </a:rPr>
              <a:t>,…All of linear algebra </a:t>
            </a:r>
            <a:r>
              <a:rPr lang="en-US" altLang="en-US" sz="2800" dirty="0">
                <a:latin typeface="Comic Sans MS" panose="030F0902030302020204" pitchFamily="66" charset="0"/>
                <a:sym typeface="Symbol" pitchFamily="2" charset="2"/>
              </a:rPr>
              <a:t> </a:t>
            </a:r>
            <a:r>
              <a:rPr lang="en-US" altLang="en-US" sz="2800" b="1" dirty="0">
                <a:solidFill>
                  <a:srgbClr val="000000"/>
                </a:solidFill>
                <a:latin typeface="Charm" pitchFamily="2" charset="-34"/>
                <a:cs typeface="Charm" pitchFamily="2" charset="-34"/>
              </a:rPr>
              <a:t>NC</a:t>
            </a:r>
            <a:r>
              <a:rPr lang="en-US" altLang="en-US" sz="2800" b="1" baseline="30000" dirty="0">
                <a:solidFill>
                  <a:srgbClr val="000000"/>
                </a:solidFill>
                <a:latin typeface="Charm" pitchFamily="2" charset="-34"/>
                <a:cs typeface="Charm" pitchFamily="2" charset="-34"/>
              </a:rPr>
              <a:t>2</a:t>
            </a:r>
            <a:endParaRPr lang="en-US" altLang="en-US" sz="2800" b="1" dirty="0">
              <a:latin typeface="Charm" pitchFamily="2" charset="-34"/>
              <a:cs typeface="Charm" pitchFamily="2" charset="-34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800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[B-vzG-H’82]: 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</a:rPr>
              <a:t>GCD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800" dirty="0">
                <a:latin typeface="Comic Sans MS" panose="030F0902030302020204" pitchFamily="66" charset="0"/>
                <a:sym typeface="Symbol" pitchFamily="2" charset="2"/>
              </a:rPr>
              <a:t> </a:t>
            </a:r>
            <a:r>
              <a:rPr lang="en-US" altLang="en-US" sz="2800" b="1" dirty="0">
                <a:solidFill>
                  <a:srgbClr val="000000"/>
                </a:solidFill>
                <a:latin typeface="Charm" pitchFamily="2" charset="-34"/>
                <a:cs typeface="Charm" pitchFamily="2" charset="-34"/>
              </a:rPr>
              <a:t>NC</a:t>
            </a:r>
            <a:r>
              <a:rPr lang="en-US" altLang="en-US" sz="2800" b="1" baseline="30000" dirty="0">
                <a:solidFill>
                  <a:srgbClr val="000000"/>
                </a:solidFill>
                <a:latin typeface="Charm" pitchFamily="2" charset="-34"/>
                <a:cs typeface="Charm" pitchFamily="2" charset="-34"/>
              </a:rPr>
              <a:t>2</a:t>
            </a:r>
            <a:r>
              <a:rPr lang="en-US" altLang="en-US" sz="2800" b="1" baseline="30000" dirty="0">
                <a:solidFill>
                  <a:srgbClr val="000000"/>
                </a:solidFill>
                <a:latin typeface="Comic Sans MS" panose="030F0902030302020204" pitchFamily="66" charset="0"/>
              </a:rPr>
              <a:t>     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(linear algebra!)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[Hyafil’79,VSBR]: </a:t>
            </a:r>
            <a:r>
              <a:rPr lang="en-US" altLang="en-US" sz="2800" b="1" dirty="0">
                <a:latin typeface="Charm" pitchFamily="2" charset="-34"/>
                <a:cs typeface="Charm" pitchFamily="2" charset="-34"/>
              </a:rPr>
              <a:t>P</a:t>
            </a:r>
            <a:r>
              <a:rPr lang="en-US" altLang="en-US" sz="2800" b="1" dirty="0">
                <a:latin typeface="Comic Sans MS" panose="030F0902030302020204" pitchFamily="66" charset="0"/>
              </a:rPr>
              <a:t> =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Charm" pitchFamily="2" charset="-34"/>
                <a:cs typeface="Charm" pitchFamily="2" charset="-34"/>
              </a:rPr>
              <a:t>NC</a:t>
            </a:r>
            <a:r>
              <a:rPr lang="en-US" altLang="en-US" sz="2800" b="1" baseline="30000" dirty="0">
                <a:solidFill>
                  <a:srgbClr val="000000"/>
                </a:solidFill>
                <a:latin typeface="Charm" pitchFamily="2" charset="-34"/>
                <a:cs typeface="Charm" pitchFamily="2" charset="-34"/>
              </a:rPr>
              <a:t>2</a:t>
            </a:r>
            <a:r>
              <a:rPr lang="en-US" altLang="en-US" sz="2800" b="1" baseline="30000" dirty="0">
                <a:solidFill>
                  <a:srgbClr val="000000"/>
                </a:solidFill>
                <a:latin typeface="Comic Sans MS" panose="030F0902030302020204" pitchFamily="66" charset="0"/>
              </a:rPr>
              <a:t>   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(depth reduction!)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Every arithmetic algorithm can be Parallelized!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Can we do better?  </a:t>
            </a:r>
            <a:r>
              <a:rPr lang="en-US" altLang="en-US" sz="2800" b="1" dirty="0">
                <a:solidFill>
                  <a:srgbClr val="FF0000"/>
                </a:solidFill>
                <a:latin typeface="Charm" pitchFamily="2" charset="-34"/>
                <a:cs typeface="Charm" pitchFamily="2" charset="-34"/>
              </a:rPr>
              <a:t>NC</a:t>
            </a:r>
            <a:r>
              <a:rPr lang="en-US" altLang="en-US" sz="2800" b="1" baseline="30000" dirty="0">
                <a:solidFill>
                  <a:srgbClr val="FF0000"/>
                </a:solidFill>
                <a:latin typeface="Charm" pitchFamily="2" charset="-34"/>
                <a:cs typeface="Charm" pitchFamily="2" charset="-34"/>
              </a:rPr>
              <a:t>1  </a:t>
            </a:r>
            <a:r>
              <a:rPr lang="en-US" altLang="en-US" sz="2800" b="1" dirty="0">
                <a:latin typeface="Comic Sans MS" panose="030F0902030302020204" pitchFamily="66" charset="0"/>
                <a:cs typeface="Charm" pitchFamily="2" charset="-34"/>
              </a:rPr>
              <a:t>(poly-size formulae)</a:t>
            </a: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?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                              </a:t>
            </a:r>
            <a:r>
              <a:rPr lang="en-US" altLang="en-US" sz="2800" b="1" dirty="0">
                <a:solidFill>
                  <a:srgbClr val="FF0000"/>
                </a:solidFill>
                <a:latin typeface="Charm" pitchFamily="2" charset="-34"/>
                <a:cs typeface="Charm" pitchFamily="2" charset="-34"/>
              </a:rPr>
              <a:t>AC</a:t>
            </a:r>
            <a:r>
              <a:rPr lang="en-US" altLang="en-US" sz="2800" b="1" baseline="30000" dirty="0">
                <a:solidFill>
                  <a:srgbClr val="FF0000"/>
                </a:solidFill>
                <a:latin typeface="Charm" pitchFamily="2" charset="-34"/>
                <a:cs typeface="Charm" pitchFamily="2" charset="-34"/>
              </a:rPr>
              <a:t>0</a:t>
            </a:r>
            <a:r>
              <a:rPr lang="en-US" altLang="en-US" sz="2800" b="1" dirty="0">
                <a:latin typeface="Charm" pitchFamily="2" charset="-34"/>
                <a:cs typeface="Charm" pitchFamily="2" charset="-34"/>
              </a:rPr>
              <a:t>  </a:t>
            </a:r>
            <a:r>
              <a:rPr lang="en-US" altLang="en-US" sz="2800" b="1" dirty="0">
                <a:latin typeface="Comic Sans MS" panose="030F0902030302020204" pitchFamily="66" charset="0"/>
                <a:cs typeface="Charm" pitchFamily="2" charset="-34"/>
              </a:rPr>
              <a:t>(constant-depth </a:t>
            </a:r>
            <a:r>
              <a:rPr lang="en-US" altLang="en-US" sz="2800" b="1" dirty="0" err="1">
                <a:latin typeface="Comic Sans MS" panose="030F0902030302020204" pitchFamily="66" charset="0"/>
                <a:cs typeface="Charm" pitchFamily="2" charset="-34"/>
              </a:rPr>
              <a:t>ckts</a:t>
            </a:r>
            <a:r>
              <a:rPr lang="en-US" altLang="en-US" sz="2800" b="1" dirty="0">
                <a:latin typeface="Comic Sans MS" panose="030F0902030302020204" pitchFamily="66" charset="0"/>
                <a:cs typeface="Charm" pitchFamily="2" charset="-34"/>
              </a:rPr>
              <a:t>)</a:t>
            </a: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36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8CC05F9-AAEC-C80E-DC59-2E77831C1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</a:rPr>
              <a:t>Arithmetic complexity – size</a:t>
            </a:r>
            <a:b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</a:rPr>
              <a:t>Unbounded fan-in</a:t>
            </a:r>
            <a:endParaRPr lang="en-US" altLang="en-US" sz="3600" b="1" dirty="0">
              <a:solidFill>
                <a:schemeClr val="hlink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638C5B9A-4875-41A7-0D19-FD556C3EA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61381" y="1429517"/>
            <a:ext cx="5201619" cy="62788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= (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800" b="1" baseline="-25000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+y</a:t>
            </a:r>
            <a:r>
              <a:rPr lang="en-US" altLang="en-US" sz="2800" b="1" baseline="-25000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)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(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800" b="1" baseline="-25000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+y</a:t>
            </a:r>
            <a:r>
              <a:rPr lang="en-US" altLang="en-US" sz="2800" b="1" baseline="-25000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)…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(</a:t>
            </a:r>
            <a:r>
              <a:rPr lang="en-US" altLang="en-US" sz="2800" b="1" dirty="0" err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800" b="1" baseline="-25000" dirty="0" err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dirty="0" err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+</a:t>
            </a:r>
            <a:r>
              <a:rPr lang="en-US" altLang="en-US" sz="2800" b="1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sz="2800" b="1" baseline="-25000" dirty="0" err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)</a:t>
            </a:r>
            <a:r>
              <a:rPr lang="en-US" altLang="en-US" sz="2800" b="1" baseline="30000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endParaRPr lang="en-US" altLang="en-US" sz="20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endParaRPr lang="en-US" altLang="en-US" sz="2000" b="1" baseline="30000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endParaRPr lang="en-US" altLang="en-US" sz="20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46083" name="Left Bracket 5">
            <a:extLst>
              <a:ext uri="{FF2B5EF4-FFF2-40B4-BE49-F238E27FC236}">
                <a16:creationId xmlns:a16="http://schemas.microsoft.com/office/drawing/2014/main" id="{D61FAD07-8C79-970A-5504-0B73AE29B306}"/>
              </a:ext>
            </a:extLst>
          </p:cNvPr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0484" name="Group 16412">
            <a:extLst>
              <a:ext uri="{FF2B5EF4-FFF2-40B4-BE49-F238E27FC236}">
                <a16:creationId xmlns:a16="http://schemas.microsoft.com/office/drawing/2014/main" id="{4FA1060C-262A-E54D-1098-23CFD21CC95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89883"/>
            <a:ext cx="6477000" cy="2247900"/>
            <a:chOff x="304800" y="1828800"/>
            <a:chExt cx="6477000" cy="2248586"/>
          </a:xfrm>
        </p:grpSpPr>
        <p:grpSp>
          <p:nvGrpSpPr>
            <p:cNvPr id="46112" name="Group 16410">
              <a:extLst>
                <a:ext uri="{FF2B5EF4-FFF2-40B4-BE49-F238E27FC236}">
                  <a16:creationId xmlns:a16="http://schemas.microsoft.com/office/drawing/2014/main" id="{9C82C2C8-C6F1-16EC-9270-43F9E14D7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828800"/>
              <a:ext cx="6477000" cy="2248586"/>
              <a:chOff x="304800" y="1981200"/>
              <a:chExt cx="6477000" cy="224858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FD40ED4-D81C-1E87-3738-F3A3845D45CF}"/>
                  </a:ext>
                </a:extLst>
              </p:cNvPr>
              <p:cNvCxnSpPr>
                <a:cxnSpLocks noChangeShapeType="1"/>
                <a:endCxn id="121" idx="1"/>
              </p:cNvCxnSpPr>
              <p:nvPr/>
            </p:nvCxnSpPr>
            <p:spPr bwMode="auto">
              <a:xfrm>
                <a:off x="2819400" y="2362316"/>
                <a:ext cx="2847975" cy="6097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5AB82E2-067C-0BAB-AECB-10B550649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1981200"/>
                <a:ext cx="501650" cy="4843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dirty="0">
                    <a:latin typeface="+mn-lt"/>
                    <a:ea typeface="+mn-ea"/>
                  </a:rPr>
                  <a:t>+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9558D51-5968-D129-F33D-214C205BFAE9}"/>
                  </a:ext>
                </a:extLst>
              </p:cNvPr>
              <p:cNvCxnSpPr>
                <a:cxnSpLocks noChangeShapeType="1"/>
                <a:stCxn id="26" idx="7"/>
                <a:endCxn id="17" idx="3"/>
              </p:cNvCxnSpPr>
              <p:nvPr/>
            </p:nvCxnSpPr>
            <p:spPr bwMode="auto">
              <a:xfrm flipV="1">
                <a:off x="1143000" y="2394076"/>
                <a:ext cx="1216025" cy="5367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13E6F90-E324-10A3-51F6-2914AE573550}"/>
                  </a:ext>
                </a:extLst>
              </p:cNvPr>
              <p:cNvCxnSpPr>
                <a:cxnSpLocks noChangeShapeType="1"/>
                <a:stCxn id="109" idx="0"/>
                <a:endCxn id="17" idx="4"/>
              </p:cNvCxnSpPr>
              <p:nvPr/>
            </p:nvCxnSpPr>
            <p:spPr bwMode="auto">
              <a:xfrm flipH="1" flipV="1">
                <a:off x="2536825" y="2465536"/>
                <a:ext cx="106363" cy="3890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6118" name="Group 16405">
                <a:extLst>
                  <a:ext uri="{FF2B5EF4-FFF2-40B4-BE49-F238E27FC236}">
                    <a16:creationId xmlns:a16="http://schemas.microsoft.com/office/drawing/2014/main" id="{93E11C0B-ED3C-E0E2-2B1F-2DC75F6A70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2854592"/>
                <a:ext cx="1600200" cy="1336408"/>
                <a:chOff x="304800" y="2854592"/>
                <a:chExt cx="1600200" cy="1336408"/>
              </a:xfrm>
            </p:grpSpPr>
            <p:grpSp>
              <p:nvGrpSpPr>
                <p:cNvPr id="46137" name="Group 16390">
                  <a:extLst>
                    <a:ext uri="{FF2B5EF4-FFF2-40B4-BE49-F238E27FC236}">
                      <a16:creationId xmlns:a16="http://schemas.microsoft.com/office/drawing/2014/main" id="{E4555CA2-75E4-7AC9-9ADD-CFD451A6D1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4800" y="2854592"/>
                  <a:ext cx="1600200" cy="1336408"/>
                  <a:chOff x="228600" y="3387992"/>
                  <a:chExt cx="1600200" cy="1336408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9F5283D6-6A3A-E93A-B7AA-3AA5520EC091}"/>
                      </a:ext>
                    </a:extLst>
                  </p:cNvPr>
                  <p:cNvCxnSpPr>
                    <a:cxnSpLocks noChangeShapeType="1"/>
                    <a:stCxn id="26" idx="3"/>
                    <a:endCxn id="46142" idx="0"/>
                  </p:cNvCxnSpPr>
                  <p:nvPr/>
                </p:nvCxnSpPr>
                <p:spPr bwMode="auto">
                  <a:xfrm flipH="1">
                    <a:off x="508000" y="3834216"/>
                    <a:ext cx="206375" cy="36523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85297D81-BCFD-27CA-2C52-ECF060DB7C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1350" y="3387992"/>
                    <a:ext cx="498475" cy="5224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dirty="0"/>
                      <a:t>x</a:t>
                    </a:r>
                  </a:p>
                </p:txBody>
              </p:sp>
              <p:sp>
                <p:nvSpPr>
                  <p:cNvPr id="46142" name="TextBox 22">
                    <a:extLst>
                      <a:ext uri="{FF2B5EF4-FFF2-40B4-BE49-F238E27FC236}">
                        <a16:creationId xmlns:a16="http://schemas.microsoft.com/office/drawing/2014/main" id="{11B348CB-E277-AE86-0538-53C7890CC4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600" y="4199284"/>
                    <a:ext cx="557821" cy="5251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800" b="1">
                        <a:solidFill>
                          <a:srgbClr val="000000"/>
                        </a:solidFill>
                        <a:sym typeface="Symbol" pitchFamily="2" charset="2"/>
                      </a:rPr>
                      <a:t>x</a:t>
                    </a:r>
                    <a:r>
                      <a:rPr lang="en-US" altLang="en-US" sz="2800" b="1" baseline="-25000">
                        <a:solidFill>
                          <a:srgbClr val="000000"/>
                        </a:solidFill>
                        <a:sym typeface="Symbol" pitchFamily="2" charset="2"/>
                      </a:rPr>
                      <a:t>1</a:t>
                    </a:r>
                    <a:endParaRPr lang="en-US" altLang="en-US" sz="3600" baseline="-25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46143" name="TextBox 22">
                    <a:extLst>
                      <a:ext uri="{FF2B5EF4-FFF2-40B4-BE49-F238E27FC236}">
                        <a16:creationId xmlns:a16="http://schemas.microsoft.com/office/drawing/2014/main" id="{0FAB1EB5-5760-D6B6-37B2-F47CDDFA97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861" y="4191000"/>
                    <a:ext cx="521939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800" b="1">
                        <a:solidFill>
                          <a:srgbClr val="000000"/>
                        </a:solidFill>
                        <a:sym typeface="Symbol" pitchFamily="2" charset="2"/>
                      </a:rPr>
                      <a:t>x</a:t>
                    </a:r>
                    <a:r>
                      <a:rPr lang="en-US" altLang="en-US" sz="2800" b="1" baseline="-25000">
                        <a:solidFill>
                          <a:srgbClr val="0000FF"/>
                        </a:solidFill>
                        <a:sym typeface="Symbol" pitchFamily="2" charset="2"/>
                      </a:rPr>
                      <a:t>n</a:t>
                    </a:r>
                    <a:endParaRPr lang="en-US" altLang="en-US" sz="3600" baseline="-2500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5F4BDD-8684-CDE6-477E-3A873AE04E55}"/>
                      </a:ext>
                    </a:extLst>
                  </p:cNvPr>
                  <p:cNvCxnSpPr>
                    <a:cxnSpLocks noChangeShapeType="1"/>
                    <a:stCxn id="26" idx="5"/>
                  </p:cNvCxnSpPr>
                  <p:nvPr/>
                </p:nvCxnSpPr>
                <p:spPr bwMode="auto">
                  <a:xfrm>
                    <a:off x="1066800" y="3834216"/>
                    <a:ext cx="304800" cy="43351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027166E0-05EE-BB40-5CA3-74D6C5514DA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914400" y="3453263"/>
                  <a:ext cx="28575" cy="28107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139" name="TextBox 22">
                  <a:extLst>
                    <a:ext uri="{FF2B5EF4-FFF2-40B4-BE49-F238E27FC236}">
                      <a16:creationId xmlns:a16="http://schemas.microsoft.com/office/drawing/2014/main" id="{99195D53-206E-3E66-6328-1657FA9D4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1379" y="3657600"/>
                  <a:ext cx="557821" cy="525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x</a:t>
                  </a:r>
                  <a:r>
                    <a:rPr lang="en-US" altLang="en-US" sz="2800" b="1" baseline="-25000">
                      <a:solidFill>
                        <a:srgbClr val="000000"/>
                      </a:solidFill>
                      <a:sym typeface="Symbol" pitchFamily="2" charset="2"/>
                    </a:rPr>
                    <a:t>2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6119" name="Group 103">
                <a:extLst>
                  <a:ext uri="{FF2B5EF4-FFF2-40B4-BE49-F238E27FC236}">
                    <a16:creationId xmlns:a16="http://schemas.microsoft.com/office/drawing/2014/main" id="{0035C50A-C874-F426-FF5E-3ACA269624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5488" y="2854918"/>
                <a:ext cx="1585912" cy="1334186"/>
                <a:chOff x="319088" y="2854918"/>
                <a:chExt cx="1585912" cy="1334186"/>
              </a:xfrm>
            </p:grpSpPr>
            <p:grpSp>
              <p:nvGrpSpPr>
                <p:cNvPr id="46129" name="Group 104">
                  <a:extLst>
                    <a:ext uri="{FF2B5EF4-FFF2-40B4-BE49-F238E27FC236}">
                      <a16:creationId xmlns:a16="http://schemas.microsoft.com/office/drawing/2014/main" id="{64F18B28-1505-7ECC-3588-12EBEC65D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9088" y="2854918"/>
                  <a:ext cx="1585912" cy="1334186"/>
                  <a:chOff x="242888" y="3388318"/>
                  <a:chExt cx="1585912" cy="1334186"/>
                </a:xfrm>
              </p:grpSpPr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50DAC1DD-E8E0-D706-B57B-399658B56C67}"/>
                      </a:ext>
                    </a:extLst>
                  </p:cNvPr>
                  <p:cNvCxnSpPr>
                    <a:cxnSpLocks noChangeShapeType="1"/>
                    <a:stCxn id="109" idx="3"/>
                    <a:endCxn id="46134" idx="0"/>
                  </p:cNvCxnSpPr>
                  <p:nvPr/>
                </p:nvCxnSpPr>
                <p:spPr bwMode="auto">
                  <a:xfrm flipH="1">
                    <a:off x="508000" y="3834216"/>
                    <a:ext cx="206375" cy="3652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CE46730E-8982-D8F8-B98A-6C5901154B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1350" y="3387992"/>
                    <a:ext cx="498475" cy="5224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dirty="0"/>
                      <a:t>x</a:t>
                    </a:r>
                  </a:p>
                </p:txBody>
              </p:sp>
              <p:sp>
                <p:nvSpPr>
                  <p:cNvPr id="46134" name="TextBox 22">
                    <a:extLst>
                      <a:ext uri="{FF2B5EF4-FFF2-40B4-BE49-F238E27FC236}">
                        <a16:creationId xmlns:a16="http://schemas.microsoft.com/office/drawing/2014/main" id="{9BA85C97-40D7-7364-790E-0474C7C6F5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888" y="4199284"/>
                    <a:ext cx="52924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800" b="1">
                        <a:solidFill>
                          <a:srgbClr val="000000"/>
                        </a:solidFill>
                        <a:sym typeface="Symbol" pitchFamily="2" charset="2"/>
                      </a:rPr>
                      <a:t>y</a:t>
                    </a:r>
                    <a:r>
                      <a:rPr lang="en-US" altLang="en-US" sz="2800" b="1" baseline="-25000">
                        <a:solidFill>
                          <a:srgbClr val="000000"/>
                        </a:solidFill>
                        <a:sym typeface="Symbol" pitchFamily="2" charset="2"/>
                      </a:rPr>
                      <a:t>1</a:t>
                    </a:r>
                    <a:endParaRPr lang="en-US" altLang="en-US" sz="3600" baseline="-25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46135" name="TextBox 22">
                    <a:extLst>
                      <a:ext uri="{FF2B5EF4-FFF2-40B4-BE49-F238E27FC236}">
                        <a16:creationId xmlns:a16="http://schemas.microsoft.com/office/drawing/2014/main" id="{D1849C4D-50C3-86F5-BA73-EA3B2E7FE65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861" y="4191000"/>
                    <a:ext cx="521939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800" b="1">
                        <a:solidFill>
                          <a:srgbClr val="000000"/>
                        </a:solidFill>
                        <a:sym typeface="Symbol" pitchFamily="2" charset="2"/>
                      </a:rPr>
                      <a:t>x</a:t>
                    </a:r>
                    <a:r>
                      <a:rPr lang="en-US" altLang="en-US" sz="2800" b="1" baseline="-25000">
                        <a:solidFill>
                          <a:srgbClr val="0000FF"/>
                        </a:solidFill>
                        <a:sym typeface="Symbol" pitchFamily="2" charset="2"/>
                      </a:rPr>
                      <a:t>n</a:t>
                    </a:r>
                    <a:endParaRPr lang="en-US" altLang="en-US" sz="3600" baseline="-2500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9925F813-E28C-EDDE-4B3C-B24168FF5846}"/>
                      </a:ext>
                    </a:extLst>
                  </p:cNvPr>
                  <p:cNvCxnSpPr>
                    <a:cxnSpLocks noChangeShapeType="1"/>
                    <a:stCxn id="109" idx="5"/>
                  </p:cNvCxnSpPr>
                  <p:nvPr/>
                </p:nvCxnSpPr>
                <p:spPr bwMode="auto">
                  <a:xfrm>
                    <a:off x="1066800" y="3834216"/>
                    <a:ext cx="304800" cy="4319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F3519672-D1B8-653F-E480-27CB45142F6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914400" y="3453263"/>
                  <a:ext cx="28575" cy="27948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131" name="TextBox 22">
                  <a:extLst>
                    <a:ext uri="{FF2B5EF4-FFF2-40B4-BE49-F238E27FC236}">
                      <a16:creationId xmlns:a16="http://schemas.microsoft.com/office/drawing/2014/main" id="{79146C59-AAAD-4D22-D9A3-B2C694A656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1379" y="3657600"/>
                  <a:ext cx="557821" cy="525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x</a:t>
                  </a:r>
                  <a:r>
                    <a:rPr lang="en-US" altLang="en-US" sz="2800" b="1" baseline="-25000">
                      <a:solidFill>
                        <a:srgbClr val="000000"/>
                      </a:solidFill>
                      <a:sym typeface="Symbol" pitchFamily="2" charset="2"/>
                    </a:rPr>
                    <a:t>2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6120" name="Group 115">
                <a:extLst>
                  <a:ext uri="{FF2B5EF4-FFF2-40B4-BE49-F238E27FC236}">
                    <a16:creationId xmlns:a16="http://schemas.microsoft.com/office/drawing/2014/main" id="{C41E6ABE-6D34-725D-0180-90C8878ECD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5888" y="2895600"/>
                <a:ext cx="1585912" cy="1334186"/>
                <a:chOff x="319088" y="2854918"/>
                <a:chExt cx="1585912" cy="1334186"/>
              </a:xfrm>
            </p:grpSpPr>
            <p:grpSp>
              <p:nvGrpSpPr>
                <p:cNvPr id="46121" name="Group 116">
                  <a:extLst>
                    <a:ext uri="{FF2B5EF4-FFF2-40B4-BE49-F238E27FC236}">
                      <a16:creationId xmlns:a16="http://schemas.microsoft.com/office/drawing/2014/main" id="{1DC34604-9037-8D5F-D12F-35EA0F79F4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9088" y="2854918"/>
                  <a:ext cx="1585912" cy="1334186"/>
                  <a:chOff x="242888" y="3388318"/>
                  <a:chExt cx="1585912" cy="1334186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1F256DF3-3CEB-727D-2F63-4643A983C9E3}"/>
                      </a:ext>
                    </a:extLst>
                  </p:cNvPr>
                  <p:cNvCxnSpPr>
                    <a:cxnSpLocks noChangeShapeType="1"/>
                    <a:stCxn id="121" idx="3"/>
                    <a:endCxn id="46126" idx="0"/>
                  </p:cNvCxnSpPr>
                  <p:nvPr/>
                </p:nvCxnSpPr>
                <p:spPr bwMode="auto">
                  <a:xfrm flipH="1">
                    <a:off x="508000" y="3834821"/>
                    <a:ext cx="206375" cy="3652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006A0B5E-5968-32DE-EE7B-02D8580C11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1350" y="3388597"/>
                    <a:ext cx="498475" cy="5224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dirty="0"/>
                      <a:t>x</a:t>
                    </a:r>
                  </a:p>
                </p:txBody>
              </p:sp>
              <p:sp>
                <p:nvSpPr>
                  <p:cNvPr id="46126" name="TextBox 22">
                    <a:extLst>
                      <a:ext uri="{FF2B5EF4-FFF2-40B4-BE49-F238E27FC236}">
                        <a16:creationId xmlns:a16="http://schemas.microsoft.com/office/drawing/2014/main" id="{FC717C3F-5959-539D-B78B-0954A70F86C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888" y="4199284"/>
                    <a:ext cx="52924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800" b="1">
                        <a:solidFill>
                          <a:srgbClr val="000000"/>
                        </a:solidFill>
                        <a:sym typeface="Symbol" pitchFamily="2" charset="2"/>
                      </a:rPr>
                      <a:t>y</a:t>
                    </a:r>
                    <a:r>
                      <a:rPr lang="en-US" altLang="en-US" sz="2800" b="1" baseline="-25000">
                        <a:solidFill>
                          <a:srgbClr val="000000"/>
                        </a:solidFill>
                        <a:sym typeface="Symbol" pitchFamily="2" charset="2"/>
                      </a:rPr>
                      <a:t>1</a:t>
                    </a:r>
                    <a:endParaRPr lang="en-US" altLang="en-US" sz="3600" baseline="-250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46127" name="TextBox 22">
                    <a:extLst>
                      <a:ext uri="{FF2B5EF4-FFF2-40B4-BE49-F238E27FC236}">
                        <a16:creationId xmlns:a16="http://schemas.microsoft.com/office/drawing/2014/main" id="{F0DFD1C0-A72E-BA0C-9B49-4C525912A7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861" y="4191000"/>
                    <a:ext cx="521939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800" b="1">
                        <a:solidFill>
                          <a:srgbClr val="000000"/>
                        </a:solidFill>
                        <a:sym typeface="Symbol" pitchFamily="2" charset="2"/>
                      </a:rPr>
                      <a:t>y</a:t>
                    </a:r>
                    <a:r>
                      <a:rPr lang="en-US" altLang="en-US" sz="2800" b="1" baseline="-25000">
                        <a:solidFill>
                          <a:srgbClr val="0000FF"/>
                        </a:solidFill>
                        <a:sym typeface="Symbol" pitchFamily="2" charset="2"/>
                      </a:rPr>
                      <a:t>n</a:t>
                    </a:r>
                    <a:endParaRPr lang="en-US" altLang="en-US" sz="3600" baseline="-2500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0FCA4A1B-611F-373F-213D-628CEA641590}"/>
                      </a:ext>
                    </a:extLst>
                  </p:cNvPr>
                  <p:cNvCxnSpPr>
                    <a:cxnSpLocks noChangeShapeType="1"/>
                    <a:stCxn id="121" idx="5"/>
                  </p:cNvCxnSpPr>
                  <p:nvPr/>
                </p:nvCxnSpPr>
                <p:spPr bwMode="auto">
                  <a:xfrm>
                    <a:off x="1066800" y="3834821"/>
                    <a:ext cx="304800" cy="4319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9A8026A3-4B6D-0564-391A-3D13FABBE25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914400" y="3453868"/>
                  <a:ext cx="28575" cy="27948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123" name="TextBox 22">
                  <a:extLst>
                    <a:ext uri="{FF2B5EF4-FFF2-40B4-BE49-F238E27FC236}">
                      <a16:creationId xmlns:a16="http://schemas.microsoft.com/office/drawing/2014/main" id="{C92579FF-54EA-E5FA-2469-38B2B76186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667" y="3657600"/>
                  <a:ext cx="52924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y</a:t>
                  </a:r>
                  <a:r>
                    <a:rPr lang="en-US" altLang="en-US" sz="2800" b="1" baseline="-25000">
                      <a:solidFill>
                        <a:srgbClr val="000000"/>
                      </a:solidFill>
                      <a:sym typeface="Symbol" pitchFamily="2" charset="2"/>
                    </a:rPr>
                    <a:t>2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46113" name="TextBox 16411">
              <a:extLst>
                <a:ext uri="{FF2B5EF4-FFF2-40B4-BE49-F238E27FC236}">
                  <a16:creationId xmlns:a16="http://schemas.microsoft.com/office/drawing/2014/main" id="{A4BC1B1D-47AD-32BC-1254-5CECAFB69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2514600"/>
              <a:ext cx="73890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/>
                <a:t>……</a:t>
              </a:r>
            </a:p>
          </p:txBody>
        </p:sp>
      </p:grpSp>
      <p:grpSp>
        <p:nvGrpSpPr>
          <p:cNvPr id="20485" name="Group 16413">
            <a:extLst>
              <a:ext uri="{FF2B5EF4-FFF2-40B4-BE49-F238E27FC236}">
                <a16:creationId xmlns:a16="http://schemas.microsoft.com/office/drawing/2014/main" id="{75E7974B-E27B-BBAB-3F25-0141BD9F0F1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10000"/>
            <a:ext cx="4478338" cy="2209800"/>
            <a:chOff x="457200" y="4343400"/>
            <a:chExt cx="4478647" cy="2209800"/>
          </a:xfrm>
        </p:grpSpPr>
        <p:grpSp>
          <p:nvGrpSpPr>
            <p:cNvPr id="46088" name="Group 67">
              <a:extLst>
                <a:ext uri="{FF2B5EF4-FFF2-40B4-BE49-F238E27FC236}">
                  <a16:creationId xmlns:a16="http://schemas.microsoft.com/office/drawing/2014/main" id="{27FB8AD3-94EE-0DAF-391A-A56F20E97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4343400"/>
              <a:ext cx="4478647" cy="2209800"/>
              <a:chOff x="304800" y="2514600"/>
              <a:chExt cx="4478647" cy="2209800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58D49C0-96A0-784A-CC92-4C3A5A5E02EC}"/>
                  </a:ext>
                </a:extLst>
              </p:cNvPr>
              <p:cNvCxnSpPr>
                <a:cxnSpLocks noChangeShapeType="1"/>
                <a:stCxn id="70" idx="5"/>
                <a:endCxn id="77" idx="1"/>
              </p:cNvCxnSpPr>
              <p:nvPr/>
            </p:nvCxnSpPr>
            <p:spPr bwMode="auto">
              <a:xfrm>
                <a:off x="2593925" y="2927880"/>
                <a:ext cx="1395924" cy="5014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40BA11E-74A1-9E17-9A45-757F57F4C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065" y="2514600"/>
                <a:ext cx="500098" cy="4841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dirty="0">
                    <a:latin typeface="Arial Unicode MS" panose="020B0604020202020204" pitchFamily="34" charset="-128"/>
                  </a:rPr>
                  <a:t>x</a:t>
                </a:r>
              </a:p>
            </p:txBody>
          </p:sp>
          <p:grpSp>
            <p:nvGrpSpPr>
              <p:cNvPr id="46092" name="Group 70">
                <a:extLst>
                  <a:ext uri="{FF2B5EF4-FFF2-40B4-BE49-F238E27FC236}">
                    <a16:creationId xmlns:a16="http://schemas.microsoft.com/office/drawing/2014/main" id="{45E5EE0D-F7EB-D45C-2BA9-D0A4656FD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" y="3388318"/>
                <a:ext cx="1219200" cy="1336082"/>
                <a:chOff x="304800" y="3388318"/>
                <a:chExt cx="1219200" cy="1336082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20BDCF9D-16A9-3532-9426-63131038F561}"/>
                    </a:ext>
                  </a:extLst>
                </p:cNvPr>
                <p:cNvCxnSpPr>
                  <a:cxnSpLocks noChangeShapeType="1"/>
                  <a:stCxn id="87" idx="3"/>
                  <a:endCxn id="46109" idx="0"/>
                </p:cNvCxnSpPr>
                <p:nvPr/>
              </p:nvCxnSpPr>
              <p:spPr bwMode="auto">
                <a:xfrm flipH="1">
                  <a:off x="584219" y="3833813"/>
                  <a:ext cx="130184" cy="3651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F8EA0B58-2840-1272-9809-7E4CA108E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373" y="3387725"/>
                  <a:ext cx="498509" cy="5222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46109" name="TextBox 22">
                  <a:extLst>
                    <a:ext uri="{FF2B5EF4-FFF2-40B4-BE49-F238E27FC236}">
                      <a16:creationId xmlns:a16="http://schemas.microsoft.com/office/drawing/2014/main" id="{D2412089-F2B8-8F0B-9F8D-640C84C4E3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00" y="4199284"/>
                  <a:ext cx="557821" cy="525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x</a:t>
                  </a:r>
                  <a:r>
                    <a:rPr lang="en-US" altLang="en-US" sz="2800" b="1" baseline="-25000">
                      <a:solidFill>
                        <a:srgbClr val="000000"/>
                      </a:solidFill>
                      <a:sym typeface="Symbol" pitchFamily="2" charset="2"/>
                    </a:rPr>
                    <a:t>1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110" name="TextBox 22">
                  <a:extLst>
                    <a:ext uri="{FF2B5EF4-FFF2-40B4-BE49-F238E27FC236}">
                      <a16:creationId xmlns:a16="http://schemas.microsoft.com/office/drawing/2014/main" id="{F2344169-4225-B8BD-CA97-8998B16662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1255" y="4191000"/>
                  <a:ext cx="54274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y</a:t>
                  </a:r>
                  <a:r>
                    <a:rPr lang="en-US" altLang="en-US" sz="2800" b="1" baseline="-25000">
                      <a:solidFill>
                        <a:srgbClr val="000000"/>
                      </a:solidFill>
                      <a:sym typeface="Symbol" pitchFamily="2" charset="2"/>
                    </a:rPr>
                    <a:t>1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01A16ED3-14C5-2097-02A6-1D0CA28117D8}"/>
                    </a:ext>
                  </a:extLst>
                </p:cNvPr>
                <p:cNvCxnSpPr>
                  <a:cxnSpLocks noChangeShapeType="1"/>
                  <a:stCxn id="87" idx="5"/>
                </p:cNvCxnSpPr>
                <p:nvPr/>
              </p:nvCxnSpPr>
              <p:spPr bwMode="auto">
                <a:xfrm>
                  <a:off x="1066853" y="3833813"/>
                  <a:ext cx="185751" cy="433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093" name="Group 71">
                <a:extLst>
                  <a:ext uri="{FF2B5EF4-FFF2-40B4-BE49-F238E27FC236}">
                    <a16:creationId xmlns:a16="http://schemas.microsoft.com/office/drawing/2014/main" id="{A5F97914-78BE-372A-4C25-E65FBDA3E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0200" y="3388318"/>
                <a:ext cx="1219200" cy="1336082"/>
                <a:chOff x="304800" y="3388318"/>
                <a:chExt cx="1219200" cy="1336082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39CE4A4B-5648-24BB-D7E8-86C7A17B91EC}"/>
                    </a:ext>
                  </a:extLst>
                </p:cNvPr>
                <p:cNvCxnSpPr>
                  <a:cxnSpLocks noChangeShapeType="1"/>
                  <a:stCxn id="82" idx="3"/>
                  <a:endCxn id="46104" idx="0"/>
                </p:cNvCxnSpPr>
                <p:nvPr/>
              </p:nvCxnSpPr>
              <p:spPr bwMode="auto">
                <a:xfrm flipH="1">
                  <a:off x="584308" y="3833813"/>
                  <a:ext cx="130184" cy="3651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AA4B30A4-C9BB-3396-1D17-A00D90FF4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462" y="3387725"/>
                  <a:ext cx="498509" cy="5222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46104" name="TextBox 22">
                  <a:extLst>
                    <a:ext uri="{FF2B5EF4-FFF2-40B4-BE49-F238E27FC236}">
                      <a16:creationId xmlns:a16="http://schemas.microsoft.com/office/drawing/2014/main" id="{47AFF4BA-48FE-6B70-3771-9F0A18477E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800" y="4199284"/>
                  <a:ext cx="557821" cy="525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x</a:t>
                  </a:r>
                  <a:r>
                    <a:rPr lang="en-US" altLang="en-US" sz="2800" b="1" baseline="-25000">
                      <a:solidFill>
                        <a:srgbClr val="000000"/>
                      </a:solidFill>
                      <a:sym typeface="Symbol" pitchFamily="2" charset="2"/>
                    </a:rPr>
                    <a:t>2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105" name="TextBox 22">
                  <a:extLst>
                    <a:ext uri="{FF2B5EF4-FFF2-40B4-BE49-F238E27FC236}">
                      <a16:creationId xmlns:a16="http://schemas.microsoft.com/office/drawing/2014/main" id="{52A7E241-6952-B889-8467-431877F9E7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1255" y="4191000"/>
                  <a:ext cx="54274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y</a:t>
                  </a:r>
                  <a:r>
                    <a:rPr lang="en-US" altLang="en-US" sz="2800" b="1" baseline="-25000">
                      <a:solidFill>
                        <a:srgbClr val="000000"/>
                      </a:solidFill>
                      <a:sym typeface="Symbol" pitchFamily="2" charset="2"/>
                    </a:rPr>
                    <a:t>2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FB54A259-166A-8B9F-D384-4A75437AC302}"/>
                    </a:ext>
                  </a:extLst>
                </p:cNvPr>
                <p:cNvCxnSpPr>
                  <a:cxnSpLocks noChangeShapeType="1"/>
                  <a:stCxn id="82" idx="5"/>
                </p:cNvCxnSpPr>
                <p:nvPr/>
              </p:nvCxnSpPr>
              <p:spPr bwMode="auto">
                <a:xfrm>
                  <a:off x="1066942" y="3833813"/>
                  <a:ext cx="185751" cy="433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094" name="Group 72">
                <a:extLst>
                  <a:ext uri="{FF2B5EF4-FFF2-40B4-BE49-F238E27FC236}">
                    <a16:creationId xmlns:a16="http://schemas.microsoft.com/office/drawing/2014/main" id="{DED66139-4EAF-E3B3-FA40-82A46C2A6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9341" y="3352800"/>
                <a:ext cx="1184106" cy="1334186"/>
                <a:chOff x="322741" y="3388318"/>
                <a:chExt cx="1184106" cy="1334186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7246912-468A-49E6-EB08-0F2CA681AE9E}"/>
                    </a:ext>
                  </a:extLst>
                </p:cNvPr>
                <p:cNvCxnSpPr>
                  <a:cxnSpLocks noChangeShapeType="1"/>
                  <a:stCxn id="77" idx="3"/>
                  <a:endCxn id="46099" idx="0"/>
                </p:cNvCxnSpPr>
                <p:nvPr/>
              </p:nvCxnSpPr>
              <p:spPr bwMode="auto">
                <a:xfrm flipH="1">
                  <a:off x="582858" y="3834406"/>
                  <a:ext cx="130184" cy="3651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3F146812-4B73-E53E-4181-BB35CB20E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012" y="3388318"/>
                  <a:ext cx="500097" cy="5222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46099" name="TextBox 22">
                  <a:extLst>
                    <a:ext uri="{FF2B5EF4-FFF2-40B4-BE49-F238E27FC236}">
                      <a16:creationId xmlns:a16="http://schemas.microsoft.com/office/drawing/2014/main" id="{67C2069E-4D96-651D-9474-E9996B2F30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2741" y="4199284"/>
                  <a:ext cx="52193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x</a:t>
                  </a:r>
                  <a:r>
                    <a:rPr lang="en-US" altLang="en-US" sz="2800" b="1" baseline="-25000">
                      <a:solidFill>
                        <a:srgbClr val="0000FF"/>
                      </a:solidFill>
                      <a:sym typeface="Symbol" pitchFamily="2" charset="2"/>
                    </a:rPr>
                    <a:t>n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100" name="TextBox 22">
                  <a:extLst>
                    <a:ext uri="{FF2B5EF4-FFF2-40B4-BE49-F238E27FC236}">
                      <a16:creationId xmlns:a16="http://schemas.microsoft.com/office/drawing/2014/main" id="{83978598-C7E0-B217-3BD4-C9052F4B2A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408" y="4191000"/>
                  <a:ext cx="50843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800" b="1">
                      <a:solidFill>
                        <a:srgbClr val="000000"/>
                      </a:solidFill>
                      <a:sym typeface="Symbol" pitchFamily="2" charset="2"/>
                    </a:rPr>
                    <a:t>y</a:t>
                  </a:r>
                  <a:r>
                    <a:rPr lang="en-US" altLang="en-US" sz="2800" b="1" baseline="-25000">
                      <a:solidFill>
                        <a:srgbClr val="0000FF"/>
                      </a:solidFill>
                      <a:sym typeface="Symbol" pitchFamily="2" charset="2"/>
                    </a:rPr>
                    <a:t>n</a:t>
                  </a:r>
                  <a:endParaRPr lang="en-US" altLang="en-US" sz="3600" baseline="-2500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0F1E16EE-C348-7FBC-FE81-A134FF8841D8}"/>
                    </a:ext>
                  </a:extLst>
                </p:cNvPr>
                <p:cNvCxnSpPr>
                  <a:cxnSpLocks noChangeShapeType="1"/>
                  <a:stCxn id="77" idx="5"/>
                </p:cNvCxnSpPr>
                <p:nvPr/>
              </p:nvCxnSpPr>
              <p:spPr bwMode="auto">
                <a:xfrm>
                  <a:off x="1067079" y="3834406"/>
                  <a:ext cx="185751" cy="431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1D98783-1583-AB50-1861-47FC0F83417F}"/>
                  </a:ext>
                </a:extLst>
              </p:cNvPr>
              <p:cNvCxnSpPr>
                <a:cxnSpLocks noChangeShapeType="1"/>
                <a:stCxn id="87" idx="7"/>
                <a:endCxn id="70" idx="3"/>
              </p:cNvCxnSpPr>
              <p:nvPr/>
            </p:nvCxnSpPr>
            <p:spPr bwMode="auto">
              <a:xfrm flipV="1">
                <a:off x="1066878" y="2927880"/>
                <a:ext cx="1173426" cy="5363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ABA1D34-A4C9-4607-EBAF-0E0DF99C1434}"/>
                  </a:ext>
                </a:extLst>
              </p:cNvPr>
              <p:cNvCxnSpPr>
                <a:cxnSpLocks noChangeShapeType="1"/>
                <a:stCxn id="82" idx="0"/>
                <a:endCxn id="70" idx="4"/>
              </p:cNvCxnSpPr>
              <p:nvPr/>
            </p:nvCxnSpPr>
            <p:spPr bwMode="auto">
              <a:xfrm flipV="1">
                <a:off x="2186118" y="2998788"/>
                <a:ext cx="230997" cy="3889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89" name="TextBox 129">
              <a:extLst>
                <a:ext uri="{FF2B5EF4-FFF2-40B4-BE49-F238E27FC236}">
                  <a16:creationId xmlns:a16="http://schemas.microsoft.com/office/drawing/2014/main" id="{D9E3E330-937C-3630-4C76-D0A37C58F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029200"/>
              <a:ext cx="73890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/>
                <a:t>……</a:t>
              </a:r>
            </a:p>
          </p:txBody>
        </p:sp>
      </p:grpSp>
      <p:sp>
        <p:nvSpPr>
          <p:cNvPr id="20486" name="TextBox 16414">
            <a:extLst>
              <a:ext uri="{FF2B5EF4-FFF2-40B4-BE49-F238E27FC236}">
                <a16:creationId xmlns:a16="http://schemas.microsoft.com/office/drawing/2014/main" id="{317AB2E7-91F6-B7BA-16D2-753153A9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228083"/>
            <a:ext cx="141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exp</a:t>
            </a:r>
            <a:r>
              <a:rPr lang="en-US" altLang="en-US" b="1"/>
              <a:t>(</a:t>
            </a:r>
            <a:r>
              <a:rPr lang="en-US" altLang="en-US" b="1">
                <a:solidFill>
                  <a:schemeClr val="tx2"/>
                </a:solidFill>
              </a:rPr>
              <a:t>n</a:t>
            </a:r>
            <a:r>
              <a:rPr lang="en-US" altLang="en-US" b="1"/>
              <a:t>)</a:t>
            </a:r>
          </a:p>
        </p:txBody>
      </p:sp>
      <p:sp>
        <p:nvSpPr>
          <p:cNvPr id="20487" name="TextBox 132">
            <a:extLst>
              <a:ext uri="{FF2B5EF4-FFF2-40B4-BE49-F238E27FC236}">
                <a16:creationId xmlns:a16="http://schemas.microsoft.com/office/drawing/2014/main" id="{849F5D4F-F406-C137-73C9-1E835275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4343400"/>
            <a:ext cx="1474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poly</a:t>
            </a:r>
            <a:r>
              <a:rPr lang="en-US" altLang="en-US" b="1" dirty="0"/>
              <a:t>(</a:t>
            </a:r>
            <a:r>
              <a:rPr lang="en-US" altLang="en-US" b="1" dirty="0">
                <a:solidFill>
                  <a:schemeClr val="tx2"/>
                </a:solidFill>
              </a:rPr>
              <a:t>n</a:t>
            </a:r>
            <a:r>
              <a:rPr lang="en-US" altLang="en-US" b="1" dirty="0"/>
              <a:t>)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D8B97E4-D852-9712-870D-E96388562129}"/>
              </a:ext>
            </a:extLst>
          </p:cNvPr>
          <p:cNvCxnSpPr>
            <a:cxnSpLocks/>
          </p:cNvCxnSpPr>
          <p:nvPr/>
        </p:nvCxnSpPr>
        <p:spPr bwMode="auto">
          <a:xfrm>
            <a:off x="237344" y="3818942"/>
            <a:ext cx="12702" cy="1938491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545A22-D37D-5D04-B01A-039ED2F3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72" y="1355613"/>
            <a:ext cx="105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</a:rPr>
              <a:t>depth</a:t>
            </a:r>
            <a:endParaRPr lang="en-US" altLang="en-US" sz="2400" b="1" dirty="0">
              <a:solidFill>
                <a:srgbClr val="66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116E1-3CEE-8B3A-62F1-C79607C5936B}"/>
              </a:ext>
            </a:extLst>
          </p:cNvPr>
          <p:cNvSpPr txBox="1"/>
          <p:nvPr/>
        </p:nvSpPr>
        <p:spPr>
          <a:xfrm>
            <a:off x="5994523" y="5334000"/>
            <a:ext cx="3073277" cy="9541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latin typeface="Charm" pitchFamily="2" charset="-34"/>
                <a:cs typeface="Charm" pitchFamily="2" charset="-34"/>
              </a:rPr>
              <a:t>AC</a:t>
            </a:r>
            <a:r>
              <a:rPr lang="en-US" altLang="en-US" sz="2800" b="1" baseline="30000" dirty="0">
                <a:latin typeface="Charm" pitchFamily="2" charset="-34"/>
                <a:cs typeface="Charm" pitchFamily="2" charset="-34"/>
              </a:rPr>
              <a:t>0</a:t>
            </a:r>
            <a:r>
              <a:rPr lang="en-US" altLang="en-US" sz="2800" b="1" dirty="0"/>
              <a:t> :  </a:t>
            </a:r>
            <a:r>
              <a:rPr lang="en-US" altLang="en-US" sz="2800" b="1" dirty="0" err="1">
                <a:solidFill>
                  <a:schemeClr val="tx2"/>
                </a:solidFill>
              </a:rPr>
              <a:t>n</a:t>
            </a:r>
            <a:r>
              <a:rPr lang="en-US" altLang="en-US" sz="2800" b="1" baseline="30000" dirty="0" err="1">
                <a:solidFill>
                  <a:schemeClr val="tx2"/>
                </a:solidFill>
              </a:rPr>
              <a:t>c</a:t>
            </a:r>
            <a:r>
              <a:rPr lang="en-US" altLang="en-US" sz="2800" b="1" dirty="0"/>
              <a:t>-size </a:t>
            </a:r>
          </a:p>
          <a:p>
            <a:r>
              <a:rPr lang="en-US" altLang="en-US" sz="2800" b="1" dirty="0"/>
              <a:t>  constant-depth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54A48A-042B-0EB3-9DE4-9A3647AD4790}"/>
                  </a:ext>
                </a:extLst>
              </p:cNvPr>
              <p:cNvSpPr txBox="1"/>
              <p:nvPr/>
            </p:nvSpPr>
            <p:spPr>
              <a:xfrm>
                <a:off x="685800" y="6248400"/>
                <a:ext cx="4343400" cy="58477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32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r>
                  <a:rPr lang="en-US" altLang="en-US" sz="3200" b="1" dirty="0">
                    <a:latin typeface="Charm" pitchFamily="2" charset="-34"/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3200" b="1" dirty="0">
                    <a:latin typeface="Charm" pitchFamily="2" charset="-34"/>
                    <a:cs typeface="Charm" pitchFamily="2" charset="-34"/>
                  </a:rPr>
                  <a:t> </a:t>
                </a:r>
                <a:r>
                  <a:rPr lang="en-US" altLang="en-US" b="1" dirty="0">
                    <a:latin typeface="Charm" pitchFamily="2" charset="-34"/>
                    <a:cs typeface="Charm" pitchFamily="2" charset="-34"/>
                  </a:rPr>
                  <a:t>NC</a:t>
                </a:r>
                <a:r>
                  <a:rPr lang="en-US" altLang="en-US" b="1" baseline="30000" dirty="0">
                    <a:latin typeface="Charm" pitchFamily="2" charset="-34"/>
                    <a:cs typeface="Charm" pitchFamily="2" charset="-34"/>
                  </a:rPr>
                  <a:t>1</a:t>
                </a:r>
                <a:r>
                  <a:rPr lang="en-US" altLang="en-US" b="1" dirty="0">
                    <a:latin typeface="Charm" pitchFamily="2" charset="-34"/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b="1" dirty="0">
                    <a:latin typeface="Charm" pitchFamily="2" charset="-34"/>
                    <a:cs typeface="Charm" pitchFamily="2" charset="-34"/>
                  </a:rPr>
                  <a:t> </a:t>
                </a:r>
                <a:r>
                  <a:rPr lang="en-US" altLang="en-US" sz="3200" b="1" dirty="0">
                    <a:latin typeface="Charm" pitchFamily="2" charset="-34"/>
                    <a:cs typeface="Charm" pitchFamily="2" charset="-34"/>
                  </a:rPr>
                  <a:t>NC</a:t>
                </a:r>
                <a:r>
                  <a:rPr lang="en-US" altLang="en-US" b="1" baseline="30000" dirty="0">
                    <a:latin typeface="Charm" pitchFamily="2" charset="-34"/>
                    <a:cs typeface="Charm" pitchFamily="2" charset="-34"/>
                  </a:rPr>
                  <a:t>2</a:t>
                </a:r>
                <a:r>
                  <a:rPr lang="en-US" altLang="en-US" sz="3200" b="1" dirty="0">
                    <a:latin typeface="Charm" pitchFamily="2" charset="-34"/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sz="3200" b="1" dirty="0">
                    <a:latin typeface="Charm" pitchFamily="2" charset="-34"/>
                    <a:cs typeface="Charm" pitchFamily="2" charset="-34"/>
                  </a:rPr>
                  <a:t>P</a:t>
                </a:r>
                <a:endParaRPr lang="en-US" dirty="0">
                  <a:latin typeface="Charm" pitchFamily="2" charset="-34"/>
                  <a:cs typeface="Charm" pitchFamily="2" charset="-34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54A48A-042B-0EB3-9DE4-9A3647AD4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248400"/>
                <a:ext cx="4343400" cy="584775"/>
              </a:xfrm>
              <a:prstGeom prst="rect">
                <a:avLst/>
              </a:prstGeom>
              <a:blipFill>
                <a:blip r:embed="rId3"/>
                <a:stretch>
                  <a:fillRect l="-3801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2702DA-B736-83F1-24D0-ABB93BDC7473}"/>
              </a:ext>
            </a:extLst>
          </p:cNvPr>
          <p:cNvCxnSpPr>
            <a:cxnSpLocks/>
          </p:cNvCxnSpPr>
          <p:nvPr/>
        </p:nvCxnSpPr>
        <p:spPr bwMode="auto">
          <a:xfrm>
            <a:off x="227365" y="1377470"/>
            <a:ext cx="12702" cy="1938491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92FCE-78F1-9C57-5723-9D1BCCA22388}"/>
              </a:ext>
            </a:extLst>
          </p:cNvPr>
          <p:cNvSpPr txBox="1"/>
          <p:nvPr/>
        </p:nvSpPr>
        <p:spPr>
          <a:xfrm>
            <a:off x="152400" y="4191000"/>
            <a:ext cx="8686800" cy="5334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3" y="-200025"/>
            <a:ext cx="7772400" cy="1470025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What is in </a:t>
            </a:r>
            <a:r>
              <a:rPr lang="en-US" altLang="en-US" sz="4000" b="1" dirty="0">
                <a:solidFill>
                  <a:srgbClr val="FF0000"/>
                </a:solidFill>
                <a:latin typeface="Charm" pitchFamily="2" charset="-34"/>
                <a:cs typeface="Charm" pitchFamily="2" charset="-34"/>
              </a:rPr>
              <a:t>AC</a:t>
            </a:r>
            <a:r>
              <a:rPr lang="en-US" altLang="en-US" sz="4000" b="1" baseline="30000" dirty="0">
                <a:solidFill>
                  <a:srgbClr val="FF0000"/>
                </a:solidFill>
                <a:latin typeface="Charm" pitchFamily="2" charset="-34"/>
                <a:cs typeface="Charm" pitchFamily="2" charset="-34"/>
              </a:rPr>
              <a:t>0 </a:t>
            </a:r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cs typeface="Charm" pitchFamily="2" charset="-34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219200"/>
                <a:ext cx="883920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Problems on Univariate polys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8000"/>
                    </a:solidFill>
                    <a:latin typeface="Comic Sans MS" panose="030F0902030302020204" pitchFamily="66" charset="0"/>
                  </a:rPr>
                  <a:t>Easy:</a:t>
                </a:r>
                <a:endParaRPr lang="en-US" altLang="en-US" sz="2800" b="1" dirty="0">
                  <a:solidFill>
                    <a:srgbClr val="660066"/>
                  </a:solidFill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660066"/>
                    </a:solidFill>
                    <a:latin typeface="Comic Sans MS" panose="030F0902030302020204" pitchFamily="66" charset="0"/>
                  </a:rPr>
                  <a:t>-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addition, multiplication  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endParaRPr lang="en-US" altLang="en-US" sz="2800" b="1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-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evaluation, interpolation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  <a:endParaRPr lang="en-US" altLang="en-US" sz="2800" b="1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8000"/>
                    </a:solidFill>
                    <a:latin typeface="Comic Sans MS" panose="030F0902030302020204" pitchFamily="66" charset="0"/>
                  </a:rPr>
                  <a:t>Thm</a:t>
                </a:r>
                <a:r>
                  <a:rPr lang="en-US" altLang="en-US" sz="2800" b="1" dirty="0">
                    <a:solidFill>
                      <a:srgbClr val="660066"/>
                    </a:solidFill>
                    <a:latin typeface="Comic Sans MS" panose="030F0902030302020204" pitchFamily="66" charset="0"/>
                  </a:rPr>
                  <a:t>[Bini-Pan’84]: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division with remainder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b="1" dirty="0" err="1">
                    <a:solidFill>
                      <a:srgbClr val="008000"/>
                    </a:solidFill>
                    <a:latin typeface="Comic Sans MS" panose="030F0902030302020204" pitchFamily="66" charset="0"/>
                  </a:rPr>
                  <a:t>Thm</a:t>
                </a:r>
                <a:r>
                  <a:rPr lang="en-US" altLang="en-US" sz="2800" b="1" dirty="0">
                    <a:solidFill>
                      <a:srgbClr val="660066"/>
                    </a:solidFill>
                    <a:latin typeface="Comic Sans MS" panose="030F0902030302020204" pitchFamily="66" charset="0"/>
                  </a:rPr>
                  <a:t>[Ben-Or]: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elementary symmetric polys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                      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(x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 x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,…, </a:t>
                </a:r>
                <a:r>
                  <a:rPr lang="en-US" altLang="en-US" sz="2800" b="1" dirty="0" err="1"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baseline="-25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|S|=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 err="1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S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x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i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8000"/>
                    </a:solidFill>
                    <a:latin typeface="Comic Sans MS" panose="030F0902030302020204" pitchFamily="66" charset="0"/>
                  </a:rPr>
                  <a:t>Proof: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f(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z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∏</m:t>
                    </m:r>
                  </m:oMath>
                </a14:m>
                <a:r>
                  <a:rPr lang="en-US" altLang="en-US" sz="2800" b="1" baseline="-250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en-US" sz="2800" baseline="-25000" dirty="0">
                    <a:latin typeface="Comic Sans MS" panose="030F0902030302020204" pitchFamily="66" charset="0"/>
                    <a:sym typeface="Symbol" pitchFamily="2" charset="2"/>
                  </a:rPr>
                  <a:t>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[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n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z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+x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i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e</a:t>
                </a:r>
                <a:r>
                  <a:rPr lang="en-US" altLang="en-US" sz="2800" b="1" baseline="-25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(x) </a:t>
                </a:r>
                <a:r>
                  <a:rPr lang="en-US" altLang="en-US" sz="2800" b="1" dirty="0" err="1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z</a:t>
                </a:r>
                <a:r>
                  <a:rPr lang="en-US" altLang="en-US" sz="2800" b="1" baseline="30000" dirty="0" err="1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</a:t>
                </a:r>
                <a:r>
                  <a:rPr lang="en-US" altLang="en-US" sz="2800" b="1" baseline="30000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</a:rPr>
                  <a:t>(depth 2)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  <a:ea typeface="Cambria Math" panose="02040503050406030204" pitchFamily="18" charset="0"/>
                  </a:rPr>
                  <a:t>Evaluate at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Cambria Math" panose="02040503050406030204" pitchFamily="18" charset="0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Cambria Math" panose="02040503050406030204" pitchFamily="18" charset="0"/>
                  </a:rPr>
                  <a:t>+1 points in F and interpolate </a:t>
                </a:r>
                <a:r>
                  <a:rPr lang="en-US" altLang="en-US" sz="2800" b="1" dirty="0" err="1">
                    <a:latin typeface="Comic Sans MS" panose="030F0902030302020204" pitchFamily="66" charset="0"/>
                    <a:ea typeface="Cambria Math" panose="02040503050406030204" pitchFamily="18" charset="0"/>
                  </a:rPr>
                  <a:t>coefs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Cambria Math" panose="02040503050406030204" pitchFamily="18" charset="0"/>
                  </a:rPr>
                  <a:t>!</a:t>
                </a:r>
                <a:endParaRPr lang="en-US" alt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19200"/>
                <a:ext cx="8839200" cy="5262979"/>
              </a:xfrm>
              <a:prstGeom prst="rect">
                <a:avLst/>
              </a:prstGeom>
              <a:blipFill>
                <a:blip r:embed="rId2"/>
                <a:stretch>
                  <a:fillRect l="-1580" t="-1446" b="-106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3" y="-200025"/>
            <a:ext cx="7772400" cy="1470025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What is </a:t>
            </a:r>
            <a:r>
              <a:rPr lang="en-US" altLang="en-US" sz="4000" b="1" dirty="0">
                <a:solidFill>
                  <a:srgbClr val="00B05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not</a:t>
            </a:r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in </a:t>
            </a:r>
            <a:r>
              <a:rPr lang="en-US" altLang="en-US" sz="4000" b="1" dirty="0">
                <a:solidFill>
                  <a:srgbClr val="FF0000"/>
                </a:solidFill>
                <a:latin typeface="Charm" pitchFamily="2" charset="-34"/>
                <a:cs typeface="Charm" pitchFamily="2" charset="-34"/>
              </a:rPr>
              <a:t>AC</a:t>
            </a:r>
            <a:r>
              <a:rPr lang="en-US" altLang="en-US" sz="4000" b="1" baseline="30000" dirty="0">
                <a:solidFill>
                  <a:srgbClr val="FF0000"/>
                </a:solidFill>
                <a:latin typeface="Charm" pitchFamily="2" charset="-34"/>
                <a:cs typeface="Charm" pitchFamily="2" charset="-34"/>
              </a:rPr>
              <a:t>0 </a:t>
            </a:r>
            <a:r>
              <a:rPr lang="en-US" altLang="en-US" sz="4000" b="1" dirty="0">
                <a:solidFill>
                  <a:srgbClr val="FF0000"/>
                </a:solidFill>
                <a:latin typeface="Comic Sans MS" panose="030F0902030302020204" pitchFamily="66" charset="0"/>
                <a:cs typeface="Charm" pitchFamily="2" charset="-34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219200"/>
                <a:ext cx="8839200" cy="468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Boolean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 </a:t>
                </a:r>
                <a:r>
                  <a:rPr lang="en-US" altLang="en-US" sz="2800" b="1" dirty="0">
                    <a:latin typeface="Comic Sans MS" panose="030F0902030302020204" pitchFamily="66" charset="0"/>
                    <a:cs typeface="Charm" pitchFamily="2" charset="-34"/>
                  </a:rPr>
                  <a:t>lower bounds (</a:t>
                </a:r>
                <a:r>
                  <a:rPr lang="en-US" altLang="en-US" sz="2800" b="1" dirty="0" err="1">
                    <a:latin typeface="Comic Sans MS" panose="030F0902030302020204" pitchFamily="66" charset="0"/>
                    <a:cs typeface="Charm" pitchFamily="2" charset="-34"/>
                  </a:rPr>
                  <a:t>eg</a:t>
                </a:r>
                <a:r>
                  <a:rPr lang="en-US" altLang="en-US" sz="2800" b="1" dirty="0">
                    <a:latin typeface="Comic Sans MS" panose="030F0902030302020204" pitchFamily="66" charset="0"/>
                    <a:cs typeface="Charm" pitchFamily="2" charset="-34"/>
                  </a:rPr>
                  <a:t> for Majority) – 80’s</a:t>
                </a:r>
                <a:endParaRPr lang="en-US" altLang="en-US" sz="2800" b="1" dirty="0"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 dirty="0">
                  <a:solidFill>
                    <a:srgbClr val="008000"/>
                  </a:solidFill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8000"/>
                    </a:solidFill>
                    <a:latin typeface="Comic Sans MS" panose="030F0902030302020204" pitchFamily="66" charset="0"/>
                  </a:rPr>
                  <a:t>Thm</a:t>
                </a:r>
                <a:r>
                  <a:rPr lang="en-US" altLang="en-US" sz="2800" b="1" dirty="0">
                    <a:solidFill>
                      <a:srgbClr val="660066"/>
                    </a:solidFill>
                    <a:latin typeface="Comic Sans MS" panose="030F0902030302020204" pitchFamily="66" charset="0"/>
                  </a:rPr>
                  <a:t>[Limaye-Srinivasan-Tavenas’21]: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Det</a:t>
                </a:r>
                <a14:m>
                  <m:oMath xmlns:m="http://schemas.openxmlformats.org/officeDocument/2006/math">
                    <m:r>
                      <a:rPr lang="en-US" altLang="en-US" sz="28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en-US" sz="2800" b="1" baseline="30000" dirty="0">
                    <a:solidFill>
                      <a:schemeClr val="tx1"/>
                    </a:solidFill>
                    <a:latin typeface="Charm" pitchFamily="2" charset="-34"/>
                    <a:cs typeface="Charm" pitchFamily="2" charset="-34"/>
                  </a:rPr>
                  <a:t> 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 baseline="30000" dirty="0">
                  <a:solidFill>
                    <a:schemeClr val="tx1"/>
                  </a:solidFill>
                  <a:latin typeface="Charm" pitchFamily="2" charset="-34"/>
                  <a:cs typeface="Charm" pitchFamily="2" charset="-34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 dirty="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What about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GCD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?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800" b="1" dirty="0">
                  <a:solidFill>
                    <a:srgbClr val="008000"/>
                  </a:solidFill>
                  <a:latin typeface="Comic Sans MS" panose="030F09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b="1" dirty="0" err="1">
                    <a:solidFill>
                      <a:srgbClr val="008000"/>
                    </a:solidFill>
                    <a:latin typeface="Comic Sans MS" panose="030F0902030302020204" pitchFamily="66" charset="0"/>
                  </a:rPr>
                  <a:t>Thm</a:t>
                </a:r>
                <a:r>
                  <a:rPr lang="en-US" altLang="en-US" sz="2800" b="1" dirty="0">
                    <a:solidFill>
                      <a:srgbClr val="660066"/>
                    </a:solidFill>
                    <a:latin typeface="Comic Sans MS" panose="030F0902030302020204" pitchFamily="66" charset="0"/>
                  </a:rPr>
                  <a:t>[Andrews-W’24]: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GCD</a:t>
                </a:r>
                <a:r>
                  <a:rPr lang="en-US" altLang="en-US" sz="2800" dirty="0">
                    <a:latin typeface="Comic Sans MS" panose="030F0902030302020204" pitchFamily="66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latin typeface="Charm" pitchFamily="2" charset="-34"/>
                    <a:cs typeface="Charm" pitchFamily="2" charset="-34"/>
                  </a:rPr>
                  <a:t>AC</a:t>
                </a:r>
                <a:r>
                  <a:rPr lang="en-US" altLang="en-US" sz="2800" b="1" baseline="30000" dirty="0">
                    <a:latin typeface="Charm" pitchFamily="2" charset="-34"/>
                    <a:cs typeface="Charm" pitchFamily="2" charset="-34"/>
                  </a:rPr>
                  <a:t>0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</a:rPr>
                  <a:t>                       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latin typeface="Comic Sans MS" panose="030F0902030302020204" pitchFamily="66" charset="0"/>
                    <a:ea typeface="Cambria Math" panose="02040503050406030204" pitchFamily="18" charset="0"/>
                  </a:rPr>
                  <a:t>Same with 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Cambria Math" panose="02040503050406030204" pitchFamily="18" charset="0"/>
                  </a:rPr>
                  <a:t>Resultant, Discriminant,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Comic Sans MS" panose="030F0902030302020204" pitchFamily="66" charset="0"/>
                    <a:ea typeface="Cambria Math" panose="02040503050406030204" pitchFamily="18" charset="0"/>
                  </a:rPr>
                  <a:t>Bezout’s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Comic Sans MS" panose="030F0902030302020204" pitchFamily="66" charset="0"/>
                    <a:ea typeface="Cambria Math" panose="02040503050406030204" pitchFamily="18" charset="0"/>
                  </a:rPr>
                  <a:t> coefficients, inverting Sylvester matrices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Cambria Math" panose="02040503050406030204" pitchFamily="18" charset="0"/>
                  </a:rPr>
                  <a:t>,…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84DF97-4FBC-9AD5-9AFE-8CD8DE44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19200"/>
                <a:ext cx="8839200" cy="4688463"/>
              </a:xfrm>
              <a:prstGeom prst="rect">
                <a:avLst/>
              </a:prstGeom>
              <a:blipFill>
                <a:blip r:embed="rId2"/>
                <a:stretch>
                  <a:fillRect l="-1580" t="-2162" b="-24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149177</TotalTime>
  <Words>1246</Words>
  <Application>Microsoft Macintosh PowerPoint</Application>
  <PresentationFormat>On-screen Show (4:3)</PresentationFormat>
  <Paragraphs>187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Unicode MS</vt:lpstr>
      <vt:lpstr>Calibri</vt:lpstr>
      <vt:lpstr>Cambria Math</vt:lpstr>
      <vt:lpstr>Charm</vt:lpstr>
      <vt:lpstr>Comic Sans MS</vt:lpstr>
      <vt:lpstr>Symbol</vt:lpstr>
      <vt:lpstr>Default Design</vt:lpstr>
      <vt:lpstr>PowerPoint Presentation</vt:lpstr>
      <vt:lpstr>Areas &amp; gems</vt:lpstr>
      <vt:lpstr>PowerPoint Presentation</vt:lpstr>
      <vt:lpstr>Arithmetic complexity – size representing polynomials (&amp; rational functions)</vt:lpstr>
      <vt:lpstr>Arithmetic complexity - depth bounded fan-in</vt:lpstr>
      <vt:lpstr>The golden decade  (mid 70s- mid 80s)</vt:lpstr>
      <vt:lpstr>Arithmetic complexity – size Unbounded fan-in</vt:lpstr>
      <vt:lpstr>What is in AC0 ?</vt:lpstr>
      <vt:lpstr>What is not in AC0 ?</vt:lpstr>
      <vt:lpstr>Symmetric functions in the  roots of a polynomial </vt:lpstr>
      <vt:lpstr>More symmetric functions in the  roots of a polynomial </vt:lpstr>
      <vt:lpstr>Computing the GCD multi-linear case</vt:lpstr>
      <vt:lpstr>The general case (and beyond)</vt:lpstr>
      <vt:lpstr>Book ad</vt:lpstr>
    </vt:vector>
  </TitlesOfParts>
  <Company>IAS-Math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of the Digital Envelope</dc:title>
  <dc:creator>Avi Wigderson</dc:creator>
  <cp:lastModifiedBy>Microsoft Office User</cp:lastModifiedBy>
  <cp:revision>284</cp:revision>
  <cp:lastPrinted>2014-05-05T15:03:15Z</cp:lastPrinted>
  <dcterms:created xsi:type="dcterms:W3CDTF">2009-06-02T00:43:26Z</dcterms:created>
  <dcterms:modified xsi:type="dcterms:W3CDTF">2024-04-20T19:53:16Z</dcterms:modified>
</cp:coreProperties>
</file>